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30"/>
  </p:notesMasterIdLst>
  <p:sldIdLst>
    <p:sldId id="464" r:id="rId3"/>
    <p:sldId id="472" r:id="rId4"/>
    <p:sldId id="477" r:id="rId5"/>
    <p:sldId id="544" r:id="rId6"/>
    <p:sldId id="545" r:id="rId7"/>
    <p:sldId id="567" r:id="rId8"/>
    <p:sldId id="465" r:id="rId9"/>
    <p:sldId id="478" r:id="rId10"/>
    <p:sldId id="547" r:id="rId11"/>
    <p:sldId id="548" r:id="rId12"/>
    <p:sldId id="549" r:id="rId13"/>
    <p:sldId id="550" r:id="rId14"/>
    <p:sldId id="546" r:id="rId15"/>
    <p:sldId id="551" r:id="rId16"/>
    <p:sldId id="553" r:id="rId17"/>
    <p:sldId id="552" r:id="rId18"/>
    <p:sldId id="554" r:id="rId19"/>
    <p:sldId id="555" r:id="rId20"/>
    <p:sldId id="556" r:id="rId21"/>
    <p:sldId id="557" r:id="rId22"/>
    <p:sldId id="558" r:id="rId23"/>
    <p:sldId id="559" r:id="rId24"/>
    <p:sldId id="560" r:id="rId25"/>
    <p:sldId id="562" r:id="rId26"/>
    <p:sldId id="561" r:id="rId27"/>
    <p:sldId id="563" r:id="rId28"/>
    <p:sldId id="288" r:id="rId29"/>
  </p:sldIdLst>
  <p:sldSz cx="12192000" cy="6858000"/>
  <p:notesSz cx="6858000" cy="9144000"/>
  <p:embeddedFontLst>
    <p:embeddedFont>
      <p:font typeface="楷体" panose="02010609060101010101" pitchFamily="49" charset="-122"/>
      <p:regular r:id="rId31"/>
    </p:embeddedFont>
    <p:embeddedFont>
      <p:font typeface="思源宋体 CN Medium" panose="02020500000000000000" pitchFamily="18" charset="-122"/>
      <p:regular r:id="rId32"/>
    </p:embeddedFont>
    <p:embeddedFont>
      <p:font typeface="微软雅黑" panose="020B0503020204020204" pitchFamily="34" charset="-122"/>
      <p:regular r:id="rId33"/>
      <p:bold r:id="rId34"/>
    </p:embeddedFont>
    <p:embeddedFont>
      <p:font typeface="Cambria Math" panose="02040503050406030204" pitchFamily="18" charset="0"/>
      <p:regular r:id="rId35"/>
    </p:embeddedFont>
  </p:embeddedFontLst>
  <p:custDataLst>
    <p:tags r:id="rId36"/>
  </p:custDataLst>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3" userDrawn="1">
          <p15:clr>
            <a:srgbClr val="A4A3A4"/>
          </p15:clr>
        </p15:guide>
        <p15:guide id="2" pos="6716" userDrawn="1">
          <p15:clr>
            <a:srgbClr val="A4A3A4"/>
          </p15:clr>
        </p15:guide>
        <p15:guide id="3" pos="1940" userDrawn="1">
          <p15:clr>
            <a:srgbClr val="A4A3A4"/>
          </p15:clr>
        </p15:guide>
        <p15:guide id="4" orient="horz" pos="1119" userDrawn="1">
          <p15:clr>
            <a:srgbClr val="A4A3A4"/>
          </p15:clr>
        </p15:guide>
        <p15:guide id="5" orient="horz" pos="2266" userDrawn="1">
          <p15:clr>
            <a:srgbClr val="A4A3A4"/>
          </p15:clr>
        </p15:guide>
        <p15:guide id="6" orient="horz" pos="3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nzanzan1998"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F1C2C"/>
    <a:srgbClr val="AD2A32"/>
    <a:srgbClr val="872C31"/>
    <a:srgbClr val="880000"/>
    <a:srgbClr val="1F4446"/>
    <a:srgbClr val="666666"/>
    <a:srgbClr val="B56162"/>
    <a:srgbClr val="194141"/>
    <a:srgbClr val="31437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16" autoAdjust="0"/>
  </p:normalViewPr>
  <p:slideViewPr>
    <p:cSldViewPr snapToGrid="0" showGuides="1">
      <p:cViewPr varScale="1">
        <p:scale>
          <a:sx n="98" d="100"/>
          <a:sy n="98" d="100"/>
        </p:scale>
        <p:origin x="532" y="72"/>
      </p:cViewPr>
      <p:guideLst>
        <p:guide orient="horz" pos="263"/>
        <p:guide pos="6716"/>
        <p:guide pos="1940"/>
        <p:guide orient="horz" pos="1119"/>
        <p:guide orient="horz" pos="2266"/>
        <p:guide orient="horz" pos="3352"/>
      </p:guideLst>
    </p:cSldViewPr>
  </p:slideViewPr>
  <p:notesTextViewPr>
    <p:cViewPr>
      <p:scale>
        <a:sx n="1" d="1"/>
        <a:sy n="1" d="1"/>
      </p:scale>
      <p:origin x="0" y="0"/>
    </p:cViewPr>
  </p:notesTextViewPr>
  <p:sorterViewPr>
    <p:cViewPr>
      <p:scale>
        <a:sx n="110" d="100"/>
        <a:sy n="110" d="100"/>
      </p:scale>
      <p:origin x="0" y="-84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思源宋体 CN Medium" panose="020205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思源宋体 CN Medium" panose="02020500000000000000" pitchFamily="18" charset="-122"/>
              </a:defRPr>
            </a:lvl1pPr>
          </a:lstStyle>
          <a:p>
            <a:fld id="{150A7A06-B06E-4BA1-8343-1CCBE8492F9B}" type="datetimeFigureOut">
              <a:rPr lang="zh-CN" altLang="en-US" smtClean="0"/>
              <a:pPr/>
              <a:t>2024/10/13</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思源宋体 CN Medium" panose="020205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思源宋体 CN Medium" panose="02020500000000000000" pitchFamily="18" charset="-122"/>
              </a:defRPr>
            </a:lvl1pPr>
          </a:lstStyle>
          <a:p>
            <a:fld id="{677A2CBA-E486-4DC8-8696-C7854B0A28FD}"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思源宋体 CN Medium" panose="02020500000000000000" pitchFamily="18" charset="-122"/>
        <a:cs typeface="+mn-cs"/>
      </a:defRPr>
    </a:lvl1pPr>
    <a:lvl2pPr marL="457200" algn="l" defTabSz="914400" rtl="0" eaLnBrk="1" latinLnBrk="0" hangingPunct="1">
      <a:defRPr sz="1200" kern="1200">
        <a:solidFill>
          <a:schemeClr val="tx1"/>
        </a:solidFill>
        <a:latin typeface="+mn-lt"/>
        <a:ea typeface="思源宋体 CN Medium" panose="02020500000000000000" pitchFamily="18" charset="-122"/>
        <a:cs typeface="+mn-cs"/>
      </a:defRPr>
    </a:lvl2pPr>
    <a:lvl3pPr marL="914400" algn="l" defTabSz="914400" rtl="0" eaLnBrk="1" latinLnBrk="0" hangingPunct="1">
      <a:defRPr sz="1200" kern="1200">
        <a:solidFill>
          <a:schemeClr val="tx1"/>
        </a:solidFill>
        <a:latin typeface="+mn-lt"/>
        <a:ea typeface="思源宋体 CN Medium" panose="02020500000000000000" pitchFamily="18" charset="-122"/>
        <a:cs typeface="+mn-cs"/>
      </a:defRPr>
    </a:lvl3pPr>
    <a:lvl4pPr marL="1371600" algn="l" defTabSz="914400" rtl="0" eaLnBrk="1" latinLnBrk="0" hangingPunct="1">
      <a:defRPr sz="1200" kern="1200">
        <a:solidFill>
          <a:schemeClr val="tx1"/>
        </a:solidFill>
        <a:latin typeface="+mn-lt"/>
        <a:ea typeface="思源宋体 CN Medium" panose="02020500000000000000" pitchFamily="18" charset="-122"/>
        <a:cs typeface="+mn-cs"/>
      </a:defRPr>
    </a:lvl4pPr>
    <a:lvl5pPr marL="1828800" algn="l" defTabSz="914400" rtl="0" eaLnBrk="1" latinLnBrk="0" hangingPunct="1">
      <a:defRPr sz="1200" kern="1200">
        <a:solidFill>
          <a:schemeClr val="tx1"/>
        </a:solidFill>
        <a:latin typeface="+mn-lt"/>
        <a:ea typeface="思源宋体 CN Medium" panose="020205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A2CBA-E486-4DC8-8696-C7854B0A28F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b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b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监督学习、半监督和无监督学习都是根据标签是否存在以及占比来进行分类，增强学习则是与周遭环境进行交互得到反馈并根据自身状态不断强化自身</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https://excalidraw.com/</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A2CBA-E486-4DC8-8696-C7854B0A28F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EC798C2-F7CE-47CE-A6CC-63EEFF3F3931}" type="datetime1">
              <a:rPr lang="zh-HK" altLang="en-US" smtClean="0"/>
              <a:t>13/10/2024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B01B9FC-9C00-4D11-B0D3-2D0E40560428}" type="datetime1">
              <a:rPr lang="zh-HK" altLang="en-US" smtClean="0"/>
              <a:t>13/10/2024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F133B01-2C46-4FD9-BF20-9F938DA19F03}" type="datetime1">
              <a:rPr lang="zh-HK" altLang="en-US" smtClean="0"/>
              <a:t>13/10/2024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0D4AC73-8999-4836-880D-C15941F3F5EA}"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FB27E4F-2C7C-40FF-83E8-A8D439E84654}"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7DF5560-815A-42FB-89C2-79DEE87A83F7}"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5125FAA-A9AD-40D0-8925-79C92F2B811D}"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5B13CC3-3784-493F-B9BE-8FEFE2C0F1C4}"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78BD5E6-0F26-4621-AE82-0536EAD00025}"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17F178-9D5C-49BE-A43C-57AE9BC0EA73}"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805D27-8E88-4956-9A1B-F78314F787BA}"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822E36-9823-4DC6-94FD-71BFE480B596}" type="datetime1">
              <a:rPr lang="zh-HK" altLang="en-US" smtClean="0"/>
              <a:t>13/10/2024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A7F1472-3038-43BA-ADDA-DF9B42111196}"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5A8F6E9-6AA2-4292-84EA-5EDB03132CBF}"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8D2BBD2-00EF-4D60-95F4-4D9F897683A6}"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AC00A60-B9CA-4EA9-AAB2-56659FDD4C24}" type="datetime1">
              <a:rPr lang="zh-HK" altLang="en-US" smtClean="0"/>
              <a:t>13/10/2024</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6728DE7-5A87-4C2C-B077-7FEFC805CAE2}" type="datetime1">
              <a:rPr lang="zh-HK" altLang="en-US" smtClean="0"/>
              <a:t>13/10/2024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4073FC5-D7AD-4A2C-8ABA-D80F74936BEA}" type="datetime1">
              <a:rPr lang="zh-HK" altLang="en-US" smtClean="0"/>
              <a:t>13/10/2024</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41CA02C-C210-4A4E-BA97-A44E87E70619}" type="datetime1">
              <a:rPr lang="zh-HK" altLang="en-US" smtClean="0"/>
              <a:t>13/10/2024</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A28C6-51B3-49D5-A802-CDD65110C956}" type="datetime1">
              <a:rPr lang="zh-HK" altLang="en-US" smtClean="0"/>
              <a:t>13/10/2024</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5DFB38-08F3-4584-B6C4-F39004088CC7}" type="datetime1">
              <a:rPr lang="zh-HK" altLang="en-US" smtClean="0"/>
              <a:t>13/10/2024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39E77B7-CD58-4A28-AA8F-800FFC8CA2B5}" type="datetime1">
              <a:rPr lang="zh-HK" altLang="en-US" smtClean="0"/>
              <a:t>13/10/2024</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t>‹#›</a:t>
            </a:fld>
            <a:endParaRPr lang="zh-HK"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5A296C-F409-4DBE-8514-B38AD1BAC16B}" type="datetime1">
              <a:rPr lang="zh-HK" altLang="en-US" smtClean="0"/>
              <a:t>13/10/2024</a:t>
            </a:fld>
            <a:endParaRPr lang="zh-HK"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思源宋体 CN Medium" panose="020205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宋体 CN Medium" panose="020205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宋体 CN Medium" panose="020205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宋体 CN Medium" panose="020205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宋体 CN Medium" panose="020205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宋体 CN Medium" panose="020205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80EE1-F23E-47B7-B5F5-818212FF4F48}" type="datetime1">
              <a:rPr lang="zh-HK" altLang="en-US" smtClean="0">
                <a:solidFill>
                  <a:prstClr val="black">
                    <a:tint val="75000"/>
                  </a:prstClr>
                </a:solidFill>
              </a:rPr>
              <a:t>13/10/2024</a:t>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t>‹#›</a:t>
            </a:fld>
            <a:endParaRPr lang="zh-HK"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思源宋体 CN Medium" panose="020205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思源宋体 CN Medium" panose="020205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思源宋体 CN Medium" panose="020205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思源宋体 CN Medium" panose="020205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宋体 CN Medium" panose="020205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思源宋体 CN Medium" panose="020205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80.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10.xml"/><Relationship Id="rId5" Type="http://schemas.openxmlformats.org/officeDocument/2006/relationships/image" Target="../media/image11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image" Target="../media/image12.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3.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1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6.xml"/><Relationship Id="rId5" Type="http://schemas.openxmlformats.org/officeDocument/2006/relationships/image" Target="../media/image1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9.xml"/><Relationship Id="rId5" Type="http://schemas.openxmlformats.org/officeDocument/2006/relationships/image" Target="../media/image21.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21.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notesSlide" Target="../notesSlides/notesSlide4.xml"/><Relationship Id="rId7"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4.wmf"/><Relationship Id="rId5" Type="http://schemas.openxmlformats.org/officeDocument/2006/relationships/oleObject" Target="../embeddings/oleObject1.bin"/><Relationship Id="rId10" Type="http://schemas.openxmlformats.org/officeDocument/2006/relationships/image" Target="../media/image6.wmf"/><Relationship Id="rId4" Type="http://schemas.openxmlformats.org/officeDocument/2006/relationships/image" Target="../media/image2.jpeg"/><Relationship Id="rId9"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7" name="文本框 6"/>
          <p:cNvSpPr txBox="1"/>
          <p:nvPr/>
        </p:nvSpPr>
        <p:spPr>
          <a:xfrm>
            <a:off x="1846275" y="2705726"/>
            <a:ext cx="5451475" cy="144526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1811020"/>
            <a:ext cx="12191365" cy="2339975"/>
          </a:xfrm>
          <a:prstGeom prst="rect">
            <a:avLst/>
          </a:prstGeom>
          <a:solidFill>
            <a:srgbClr val="8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Medium" panose="02020500000000000000" pitchFamily="18" charset="-122"/>
            </a:endParaRPr>
          </a:p>
        </p:txBody>
      </p:sp>
      <p:sp>
        <p:nvSpPr>
          <p:cNvPr id="18" name="文本框 17"/>
          <p:cNvSpPr txBox="1"/>
          <p:nvPr/>
        </p:nvSpPr>
        <p:spPr>
          <a:xfrm>
            <a:off x="123013" y="2463165"/>
            <a:ext cx="11713210" cy="859402"/>
          </a:xfrm>
          <a:prstGeom prst="rect">
            <a:avLst/>
          </a:prstGeom>
          <a:noFill/>
        </p:spPr>
        <p:txBody>
          <a:bodyPr wrap="square" rtlCol="0">
            <a:spAutoFit/>
          </a:bodyPr>
          <a:lstStyle/>
          <a:p>
            <a:pPr indent="0" algn="ctr" fontAlgn="auto" latinLnBrk="1">
              <a:lnSpc>
                <a:spcPct val="125000"/>
              </a:lnSpc>
              <a:spcBef>
                <a:spcPts val="0"/>
              </a:spcBef>
              <a:spcAft>
                <a:spcPts val="0"/>
              </a:spcAft>
            </a:pPr>
            <a:r>
              <a:rPr lang="en-US" sz="4400" b="1" dirty="0">
                <a:solidFill>
                  <a:schemeClr val="bg1"/>
                </a:solidFill>
                <a:latin typeface="Times New Roman" panose="02020603050405020304" charset="0"/>
                <a:cs typeface="Times New Roman" panose="02020603050405020304" charset="0"/>
                <a:sym typeface="+mn-lt"/>
              </a:rPr>
              <a:t>D</a:t>
            </a:r>
            <a:r>
              <a:rPr lang="en-US" altLang="zh-CN" sz="4400" b="1" dirty="0">
                <a:solidFill>
                  <a:schemeClr val="bg1"/>
                </a:solidFill>
                <a:latin typeface="Times New Roman" panose="02020603050405020304" charset="0"/>
                <a:ea typeface="思源宋体 CN Medium" panose="02020500000000000000" pitchFamily="18" charset="-122"/>
                <a:cs typeface="Times New Roman" panose="02020603050405020304" charset="0"/>
                <a:sym typeface="+mn-lt"/>
              </a:rPr>
              <a:t>eep Learning</a:t>
            </a:r>
            <a:endParaRPr lang="zh-CN" altLang="en-US" sz="4400" b="1" spc="300" dirty="0">
              <a:solidFill>
                <a:schemeClr val="bg1"/>
              </a:solidFill>
              <a:latin typeface="Times New Roman" panose="02020603050405020304" charset="0"/>
              <a:ea typeface="微软雅黑" panose="020B0503020204020204" pitchFamily="34" charset="-122"/>
              <a:cs typeface="Times New Roman" panose="02020603050405020304" charset="0"/>
              <a:sym typeface="+mn-lt"/>
            </a:endParaRPr>
          </a:p>
        </p:txBody>
      </p:sp>
      <p:sp>
        <p:nvSpPr>
          <p:cNvPr id="23" name="矩形 22"/>
          <p:cNvSpPr/>
          <p:nvPr/>
        </p:nvSpPr>
        <p:spPr>
          <a:xfrm>
            <a:off x="8120392" y="4921959"/>
            <a:ext cx="1357313" cy="400052"/>
          </a:xfrm>
          <a:prstGeom prst="rect">
            <a:avLst/>
          </a:prstGeom>
          <a:solidFill>
            <a:srgbClr val="88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汇报人</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660256" y="4921885"/>
            <a:ext cx="1075264" cy="398780"/>
          </a:xfrm>
          <a:prstGeom prst="rect">
            <a:avLst/>
          </a:prstGeom>
          <a:noFill/>
        </p:spPr>
        <p:txBody>
          <a:bodyPr wrap="square" rtlCol="0">
            <a:spAutoFit/>
          </a:bodyPr>
          <a:lstStyle/>
          <a:p>
            <a:pPr>
              <a:spcAft>
                <a:spcPts val="1200"/>
              </a:spcAft>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谢志宏</a:t>
            </a:r>
          </a:p>
        </p:txBody>
      </p:sp>
      <p:sp>
        <p:nvSpPr>
          <p:cNvPr id="2" name="矩形 1"/>
          <p:cNvSpPr/>
          <p:nvPr/>
        </p:nvSpPr>
        <p:spPr>
          <a:xfrm>
            <a:off x="8120392" y="5654114"/>
            <a:ext cx="1357313" cy="400052"/>
          </a:xfrm>
          <a:prstGeom prst="rect">
            <a:avLst/>
          </a:prstGeom>
          <a:solidFill>
            <a:srgbClr val="88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2000" b="1" spc="300" dirty="0">
                <a:latin typeface="微软雅黑" panose="020B0503020204020204" pitchFamily="34" charset="-122"/>
                <a:ea typeface="微软雅黑" panose="020B0503020204020204" pitchFamily="34" charset="-122"/>
              </a:rPr>
              <a:t>汇报时间</a:t>
            </a:r>
          </a:p>
        </p:txBody>
      </p:sp>
      <p:sp>
        <p:nvSpPr>
          <p:cNvPr id="3" name="文本框 2"/>
          <p:cNvSpPr txBox="1"/>
          <p:nvPr/>
        </p:nvSpPr>
        <p:spPr>
          <a:xfrm>
            <a:off x="9660255" y="5655310"/>
            <a:ext cx="2003425" cy="398780"/>
          </a:xfrm>
          <a:prstGeom prst="rect">
            <a:avLst/>
          </a:prstGeom>
          <a:noFill/>
        </p:spPr>
        <p:txBody>
          <a:bodyPr wrap="square" rtlCol="0">
            <a:spAutoFit/>
          </a:bodyPr>
          <a:lstStyle/>
          <a:p>
            <a:pPr>
              <a:spcAft>
                <a:spcPts val="1200"/>
              </a:spcAft>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24/10/16</a:t>
            </a:r>
          </a:p>
        </p:txBody>
      </p:sp>
      <p:sp>
        <p:nvSpPr>
          <p:cNvPr id="8" name="矩形 7"/>
          <p:cNvSpPr/>
          <p:nvPr/>
        </p:nvSpPr>
        <p:spPr>
          <a:xfrm>
            <a:off x="613422" y="4921959"/>
            <a:ext cx="1357313" cy="400052"/>
          </a:xfrm>
          <a:prstGeom prst="rect">
            <a:avLst/>
          </a:prstGeom>
          <a:solidFill>
            <a:srgbClr val="88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内容</a:t>
            </a:r>
          </a:p>
        </p:txBody>
      </p:sp>
      <p:sp>
        <p:nvSpPr>
          <p:cNvPr id="9" name="矩形 8"/>
          <p:cNvSpPr/>
          <p:nvPr/>
        </p:nvSpPr>
        <p:spPr>
          <a:xfrm>
            <a:off x="613422" y="5654114"/>
            <a:ext cx="1357313" cy="400052"/>
          </a:xfrm>
          <a:prstGeom prst="rect">
            <a:avLst/>
          </a:prstGeom>
          <a:solidFill>
            <a:srgbClr val="88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2000" b="1" spc="300" dirty="0">
                <a:latin typeface="微软雅黑" panose="020B0503020204020204" pitchFamily="34" charset="-122"/>
                <a:ea typeface="微软雅黑" panose="020B0503020204020204" pitchFamily="34" charset="-122"/>
              </a:rPr>
              <a:t>导师</a:t>
            </a:r>
          </a:p>
        </p:txBody>
      </p:sp>
      <p:sp>
        <p:nvSpPr>
          <p:cNvPr id="10" name="文本框 9"/>
          <p:cNvSpPr txBox="1"/>
          <p:nvPr/>
        </p:nvSpPr>
        <p:spPr>
          <a:xfrm>
            <a:off x="2043327" y="4921885"/>
            <a:ext cx="1863725" cy="437515"/>
          </a:xfrm>
          <a:prstGeom prst="rect">
            <a:avLst/>
          </a:prstGeom>
          <a:noFill/>
        </p:spPr>
        <p:txBody>
          <a:bodyPr wrap="square" rtlCol="0">
            <a:noAutofit/>
          </a:bodyPr>
          <a:lstStyle/>
          <a:p>
            <a:pPr lvl="0" algn="l">
              <a:spcAft>
                <a:spcPts val="1200"/>
              </a:spcAft>
              <a:buClrTx/>
              <a:buSzTx/>
              <a:buFontTx/>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自我回顾</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043327" y="5635382"/>
            <a:ext cx="1863725" cy="437515"/>
          </a:xfrm>
          <a:prstGeom prst="rect">
            <a:avLst/>
          </a:prstGeom>
          <a:noFill/>
        </p:spPr>
        <p:txBody>
          <a:bodyPr wrap="square" rtlCol="0">
            <a:no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张欢 副研究员</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endParaRPr lang="zh-CN" altLang="en-US" sz="2000" dirty="0">
              <a:ea typeface="思源宋体 CN Medium" panose="02020500000000000000" pitchFamily="18" charset="-122"/>
            </a:endParaRPr>
          </a:p>
        </p:txBody>
      </p:sp>
      <p:pic>
        <p:nvPicPr>
          <p:cNvPr id="4" name="图片 3" descr="OIP-C"/>
          <p:cNvPicPr/>
          <p:nvPr/>
        </p:nvPicPr>
        <p:blipFill>
          <a:blip r:embed="rId4"/>
          <a:stretch>
            <a:fillRect/>
          </a:stretch>
        </p:blipFill>
        <p:spPr>
          <a:xfrm>
            <a:off x="174625" y="132080"/>
            <a:ext cx="785495" cy="785495"/>
          </a:xfrm>
          <a:prstGeom prst="rect">
            <a:avLst/>
          </a:prstGeom>
        </p:spPr>
      </p:pic>
      <p:pic>
        <p:nvPicPr>
          <p:cNvPr id="5" name="图片 4" descr="图片1"/>
          <p:cNvPicPr>
            <a:picLocks noChangeAspect="1"/>
          </p:cNvPicPr>
          <p:nvPr/>
        </p:nvPicPr>
        <p:blipFill>
          <a:blip r:embed="rId5"/>
          <a:stretch>
            <a:fillRect/>
          </a:stretch>
        </p:blipFill>
        <p:spPr>
          <a:xfrm>
            <a:off x="1042035" y="170815"/>
            <a:ext cx="2187575" cy="7429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使用</a:t>
            </a:r>
            <a:r>
              <a:rPr lang="en-US" altLang="zh-CN" sz="2400" b="1" spc="300" dirty="0">
                <a:solidFill>
                  <a:schemeClr val="bg1"/>
                </a:solidFill>
                <a:latin typeface="微软雅黑" panose="020B0503020204020204" pitchFamily="34" charset="-122"/>
                <a:ea typeface="微软雅黑" panose="020B0503020204020204" pitchFamily="34" charset="-122"/>
              </a:rPr>
              <a:t>sigmoid</a:t>
            </a:r>
            <a:r>
              <a:rPr lang="zh-CN" altLang="en-US" sz="2400" b="1" spc="300" dirty="0">
                <a:solidFill>
                  <a:schemeClr val="bg1"/>
                </a:solidFill>
                <a:latin typeface="微软雅黑" panose="020B0503020204020204" pitchFamily="34" charset="-122"/>
                <a:ea typeface="微软雅黑" panose="020B0503020204020204" pitchFamily="34" charset="-122"/>
              </a:rPr>
              <a:t>函数进行值域转换</a:t>
            </a:r>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02310" y="1109980"/>
                <a:ext cx="10948035" cy="1014730"/>
              </a:xfrm>
              <a:prstGeom prst="rect">
                <a:avLst/>
              </a:prstGeom>
              <a:noFill/>
            </p:spPr>
            <p:txBody>
              <a:bodyPr wrap="square" rtlCol="0">
                <a:spAutoFit/>
              </a:bodyPr>
              <a:lstStyle/>
              <a:p>
                <a:pPr indent="457200">
                  <a:lnSpc>
                    <a:spcPct val="125000"/>
                  </a:lnSpc>
                  <a:spcBef>
                    <a:spcPts val="0"/>
                  </a:spcBef>
                  <a:spcAft>
                    <a:spcPts val="0"/>
                  </a:spcAft>
                </a:pPr>
                <a14:m>
                  <m:oMath xmlns:m="http://schemas.openxmlformats.org/officeDocument/2006/math">
                    <m:sSub>
                      <m:sSubPr>
                        <m:ctrlPr>
                          <a:rPr lang="en-US" altLang="zh-CN" sz="2400" i="1">
                            <a:latin typeface="Cambria Math" panose="02040503050406030204" pitchFamily="18" charset="0"/>
                            <a:ea typeface="楷体" panose="02010609060101010101" charset="-122"/>
                            <a:cs typeface="Cambria Math" panose="02040503050406030204" charset="0"/>
                            <a:sym typeface="+mn-ea"/>
                          </a:rPr>
                        </m:ctrlPr>
                      </m:sSubPr>
                      <m:e>
                        <m:r>
                          <a:rPr lang="en-US" altLang="zh-CN" sz="2400" i="1">
                            <a:latin typeface="Cambria Math" panose="02040503050406030204" charset="0"/>
                            <a:ea typeface="楷体" panose="02010609060101010101" charset="-122"/>
                            <a:cs typeface="Cambria Math" panose="02040503050406030204" charset="0"/>
                            <a:sym typeface="+mn-ea"/>
                          </a:rPr>
                          <m:t>𝐷</m:t>
                        </m:r>
                      </m:e>
                      <m:sub>
                        <m:r>
                          <a:rPr lang="en-US" altLang="zh-CN" sz="2400" i="1">
                            <a:latin typeface="Cambria Math" panose="02040503050406030204" charset="0"/>
                            <a:ea typeface="楷体" panose="02010609060101010101" charset="-122"/>
                            <a:cs typeface="Cambria Math" panose="02040503050406030204" charset="0"/>
                            <a:sym typeface="+mn-ea"/>
                          </a:rPr>
                          <m:t>𝑖</m:t>
                        </m:r>
                      </m:sub>
                    </m:sSub>
                  </m:oMath>
                </a14:m>
                <a:r>
                  <a:rPr lang="zh-CN" altLang="en-US" sz="2400">
                    <a:latin typeface="楷体" panose="02010609060101010101" charset="-122"/>
                    <a:ea typeface="楷体" panose="02010609060101010101" charset="-122"/>
                    <a:cs typeface="楷体" panose="02010609060101010101" charset="-122"/>
                    <a:sym typeface="+mn-ea"/>
                  </a:rPr>
                  <a:t>可以是负的，但特征加权所需的权重是正的，所以采用</a:t>
                </a:r>
                <a:r>
                  <a:rPr lang="en-US" altLang="zh-CN" sz="2400">
                    <a:solidFill>
                      <a:srgbClr val="FF0000"/>
                    </a:solidFill>
                    <a:latin typeface="Times New Roman" panose="02020603050405020304" charset="0"/>
                    <a:ea typeface="楷体" panose="02010609060101010101" charset="-122"/>
                    <a:cs typeface="Times New Roman" panose="02020603050405020304" charset="0"/>
                    <a:sym typeface="+mn-ea"/>
                  </a:rPr>
                  <a:t>sigmoid</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函数</a:t>
                </a:r>
                <a:r>
                  <a:rPr lang="zh-CN" altLang="en-US" sz="2400">
                    <a:latin typeface="楷体" panose="02010609060101010101" charset="-122"/>
                    <a:ea typeface="楷体" panose="02010609060101010101" charset="-122"/>
                    <a:cs typeface="楷体" panose="02010609060101010101" charset="-122"/>
                    <a:sym typeface="+mn-ea"/>
                  </a:rPr>
                  <a:t>将其值转换到范围</a:t>
                </a:r>
                <a:r>
                  <a:rPr lang="en-US" altLang="zh-CN" sz="2400">
                    <a:latin typeface="Times New Roman" panose="02020603050405020304" charset="0"/>
                    <a:ea typeface="楷体" panose="02010609060101010101" charset="-122"/>
                    <a:cs typeface="Times New Roman" panose="02020603050405020304" charset="0"/>
                    <a:sym typeface="+mn-ea"/>
                  </a:rPr>
                  <a:t>(0,1)</a:t>
                </a:r>
                <a:r>
                  <a:rPr lang="zh-CN" altLang="en-US" sz="2400">
                    <a:latin typeface="楷体" panose="02010609060101010101" charset="-122"/>
                    <a:ea typeface="楷体" panose="02010609060101010101" charset="-122"/>
                    <a:cs typeface="楷体" panose="02010609060101010101" charset="-122"/>
                    <a:sym typeface="+mn-ea"/>
                  </a:rPr>
                  <a:t>。因此，特征</a:t>
                </a:r>
                <a14:m>
                  <m:oMath xmlns:m="http://schemas.openxmlformats.org/officeDocument/2006/math">
                    <m:sSub>
                      <m:sSubPr>
                        <m:ctrlPr>
                          <a:rPr lang="en-US" altLang="zh-CN" sz="2400" i="1">
                            <a:latin typeface="Cambria Math" panose="02040503050406030204" pitchFamily="18" charset="0"/>
                            <a:ea typeface="楷体" panose="02010609060101010101" charset="-122"/>
                            <a:cs typeface="Cambria Math" panose="02040503050406030204" charset="0"/>
                            <a:sym typeface="+mn-ea"/>
                          </a:rPr>
                        </m:ctrlPr>
                      </m:sSubPr>
                      <m:e>
                        <m:r>
                          <a:rPr lang="en-US" altLang="zh-CN" sz="2400" i="1">
                            <a:latin typeface="Cambria Math" panose="02040503050406030204" charset="0"/>
                            <a:ea typeface="楷体" panose="02010609060101010101" charset="-122"/>
                            <a:cs typeface="Cambria Math" panose="02040503050406030204" charset="0"/>
                            <a:sym typeface="+mn-ea"/>
                          </a:rPr>
                          <m:t>𝐴</m:t>
                        </m:r>
                      </m:e>
                      <m:sub>
                        <m:r>
                          <a:rPr lang="en-US" altLang="zh-CN" sz="2400" i="1">
                            <a:latin typeface="Cambria Math" panose="02040503050406030204" charset="0"/>
                            <a:ea typeface="楷体" panose="02010609060101010101" charset="-122"/>
                            <a:cs typeface="Cambria Math" panose="02040503050406030204" charset="0"/>
                            <a:sym typeface="+mn-ea"/>
                          </a:rPr>
                          <m:t>𝑖</m:t>
                        </m:r>
                      </m:sub>
                    </m:sSub>
                  </m:oMath>
                </a14:m>
                <a:r>
                  <a:rPr lang="zh-CN" altLang="en-US" sz="2400">
                    <a:latin typeface="楷体" panose="02010609060101010101" charset="-122"/>
                    <a:ea typeface="楷体" panose="02010609060101010101" charset="-122"/>
                    <a:cs typeface="楷体" panose="02010609060101010101" charset="-122"/>
                    <a:sym typeface="+mn-ea"/>
                  </a:rPr>
                  <a:t>的权重的最终形式为：</a:t>
                </a:r>
              </a:p>
            </p:txBody>
          </p:sp>
        </mc:Choice>
        <mc:Fallback xmlns="">
          <p:sp>
            <p:nvSpPr>
              <p:cNvPr id="5" name="文本框 4"/>
              <p:cNvSpPr txBox="1">
                <a:spLocks noRot="1" noChangeAspect="1" noMove="1" noResize="1" noEditPoints="1" noAdjustHandles="1" noChangeArrowheads="1" noChangeShapeType="1" noTextEdit="1"/>
              </p:cNvSpPr>
              <p:nvPr/>
            </p:nvSpPr>
            <p:spPr>
              <a:xfrm>
                <a:off x="702310" y="1109980"/>
                <a:ext cx="10948035" cy="1014730"/>
              </a:xfrm>
              <a:prstGeom prst="rect">
                <a:avLst/>
              </a:prstGeom>
              <a:blipFill rotWithShape="1">
                <a:blip r:embed="rId5"/>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6"/>
          <a:stretch>
            <a:fillRect/>
          </a:stretch>
        </p:blipFill>
        <p:spPr>
          <a:xfrm>
            <a:off x="4972050" y="2248535"/>
            <a:ext cx="2407920" cy="100584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en-US" altLang="zh-CN" sz="2400" b="1" spc="300" dirty="0">
                <a:solidFill>
                  <a:schemeClr val="bg1"/>
                </a:solidFill>
                <a:latin typeface="微软雅黑" panose="020B0503020204020204" pitchFamily="34" charset="-122"/>
                <a:ea typeface="微软雅黑" panose="020B0503020204020204" pitchFamily="34" charset="-122"/>
              </a:rPr>
              <a:t>CFW</a:t>
            </a:r>
            <a:r>
              <a:rPr lang="zh-CN" altLang="en-US" sz="2400" b="1" spc="300" dirty="0">
                <a:solidFill>
                  <a:schemeClr val="bg1"/>
                </a:solidFill>
                <a:latin typeface="微软雅黑" panose="020B0503020204020204" pitchFamily="34" charset="-122"/>
                <a:ea typeface="微软雅黑" panose="020B0503020204020204" pitchFamily="34" charset="-122"/>
              </a:rPr>
              <a:t>算法</a:t>
            </a:r>
          </a:p>
        </p:txBody>
      </p:sp>
      <p:pic>
        <p:nvPicPr>
          <p:cNvPr id="8" name="图片 7"/>
          <p:cNvPicPr>
            <a:picLocks noChangeAspect="1"/>
          </p:cNvPicPr>
          <p:nvPr/>
        </p:nvPicPr>
        <p:blipFill>
          <a:blip r:embed="rId5"/>
          <a:srcRect b="12593"/>
          <a:stretch>
            <a:fillRect/>
          </a:stretch>
        </p:blipFill>
        <p:spPr>
          <a:xfrm>
            <a:off x="2804795" y="986155"/>
            <a:ext cx="6583045" cy="55022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该算法的时间复杂度</a:t>
            </a:r>
          </a:p>
        </p:txBody>
      </p:sp>
      <mc:AlternateContent xmlns:mc="http://schemas.openxmlformats.org/markup-compatibility/2006" xmlns:a14="http://schemas.microsoft.com/office/drawing/2010/main">
        <mc:Choice Requires="a14">
          <p:sp>
            <p:nvSpPr>
              <p:cNvPr id="2" name="文本框 1"/>
              <p:cNvSpPr txBox="1"/>
              <p:nvPr/>
            </p:nvSpPr>
            <p:spPr>
              <a:xfrm>
                <a:off x="702310" y="986155"/>
                <a:ext cx="10948035" cy="1776730"/>
              </a:xfrm>
              <a:prstGeom prst="rect">
                <a:avLst/>
              </a:prstGeom>
              <a:noFill/>
            </p:spPr>
            <p:txBody>
              <a:bodyPr wrap="square" rtlCol="0">
                <a:sp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计算这些特征权重所需的时间与特征的数量</a:t>
                </a:r>
                <a:r>
                  <a:rPr lang="zh-CN" altLang="en-US" sz="2400">
                    <a:latin typeface="Times New Roman" panose="02020603050405020304" charset="0"/>
                    <a:ea typeface="楷体" panose="02010609060101010101" charset="-122"/>
                    <a:cs typeface="Times New Roman" panose="02020603050405020304" charset="0"/>
                    <a:sym typeface="+mn-ea"/>
                  </a:rPr>
                  <a:t>（m）</a:t>
                </a:r>
                <a:r>
                  <a:rPr lang="zh-CN" altLang="en-US" sz="2400">
                    <a:latin typeface="楷体" panose="02010609060101010101" charset="-122"/>
                    <a:ea typeface="楷体" panose="02010609060101010101" charset="-122"/>
                    <a:cs typeface="楷体" panose="02010609060101010101" charset="-122"/>
                    <a:sym typeface="+mn-ea"/>
                  </a:rPr>
                  <a:t>和每个特征的平均值数量</a:t>
                </a:r>
                <a:r>
                  <a:rPr lang="zh-CN" altLang="en-US" sz="2400">
                    <a:latin typeface="Times New Roman" panose="02020603050405020304" charset="0"/>
                    <a:ea typeface="楷体" panose="02010609060101010101" charset="-122"/>
                    <a:cs typeface="Times New Roman" panose="02020603050405020304" charset="0"/>
                    <a:sym typeface="+mn-ea"/>
                  </a:rPr>
                  <a:t>（v）</a:t>
                </a:r>
                <a:r>
                  <a:rPr lang="zh-CN" altLang="en-US" sz="2400">
                    <a:latin typeface="楷体" panose="02010609060101010101" charset="-122"/>
                    <a:ea typeface="楷体" panose="02010609060101010101" charset="-122"/>
                    <a:cs typeface="楷体" panose="02010609060101010101" charset="-122"/>
                    <a:sym typeface="+mn-ea"/>
                  </a:rPr>
                  <a:t>有关。只考虑最高阶项，时间复杂度为</a:t>
                </a:r>
                <a14:m>
                  <m:oMath xmlns:m="http://schemas.openxmlformats.org/officeDocument/2006/math">
                    <m:r>
                      <a:rPr lang="en-US" altLang="zh-CN" sz="2400" i="1">
                        <a:latin typeface="Cambria Math" panose="02040503050406030204" charset="0"/>
                        <a:ea typeface="楷体" panose="02010609060101010101" charset="-122"/>
                        <a:cs typeface="Cambria Math" panose="02040503050406030204" charset="0"/>
                        <a:sym typeface="+mn-ea"/>
                      </a:rPr>
                      <m:t>𝑂</m:t>
                    </m:r>
                    <m:r>
                      <a:rPr lang="en-US" altLang="zh-CN" sz="2400" i="1">
                        <a:latin typeface="Cambria Math" panose="02040503050406030204" charset="0"/>
                        <a:ea typeface="MS Mincho" charset="0"/>
                        <a:cs typeface="Cambria Math" panose="02040503050406030204" charset="0"/>
                        <a:sym typeface="+mn-ea"/>
                      </a:rPr>
                      <m:t>(</m:t>
                    </m:r>
                    <m:sSup>
                      <m:sSupPr>
                        <m:ctrlPr>
                          <a:rPr lang="en-US" altLang="zh-CN" sz="2400" i="1">
                            <a:latin typeface="Cambria Math" panose="02040503050406030204" pitchFamily="18" charset="0"/>
                            <a:ea typeface="楷体" panose="02010609060101010101" charset="-122"/>
                            <a:cs typeface="Cambria Math" panose="02040503050406030204" charset="0"/>
                            <a:sym typeface="+mn-ea"/>
                          </a:rPr>
                        </m:ctrlPr>
                      </m:sSupPr>
                      <m:e>
                        <m:r>
                          <a:rPr lang="en-US" altLang="zh-CN" sz="2400" i="1">
                            <a:latin typeface="Cambria Math" panose="02040503050406030204" charset="0"/>
                            <a:ea typeface="楷体" panose="02010609060101010101" charset="-122"/>
                            <a:cs typeface="Cambria Math" panose="02040503050406030204" charset="0"/>
                            <a:sym typeface="+mn-ea"/>
                          </a:rPr>
                          <m:t>𝑚</m:t>
                        </m:r>
                      </m:e>
                      <m:sup>
                        <m:r>
                          <a:rPr lang="en-US" altLang="zh-CN" sz="2400" i="1">
                            <a:latin typeface="Cambria Math" panose="02040503050406030204" charset="0"/>
                            <a:ea typeface="MS Mincho" charset="0"/>
                            <a:cs typeface="Cambria Math" panose="02040503050406030204" charset="0"/>
                            <a:sym typeface="+mn-ea"/>
                          </a:rPr>
                          <m:t>2</m:t>
                        </m:r>
                      </m:sup>
                    </m:sSup>
                    <m:sSup>
                      <m:sSupPr>
                        <m:ctrlPr>
                          <a:rPr lang="en-US" altLang="zh-CN" sz="2400" i="1">
                            <a:latin typeface="Cambria Math" panose="02040503050406030204" pitchFamily="18" charset="0"/>
                            <a:ea typeface="楷体" panose="02010609060101010101" charset="-122"/>
                            <a:cs typeface="Cambria Math" panose="02040503050406030204" charset="0"/>
                            <a:sym typeface="+mn-ea"/>
                          </a:rPr>
                        </m:ctrlPr>
                      </m:sSupPr>
                      <m:e>
                        <m:r>
                          <a:rPr lang="en-US" altLang="zh-CN" sz="2400" i="1">
                            <a:latin typeface="Cambria Math" panose="02040503050406030204" charset="0"/>
                            <a:ea typeface="楷体" panose="02010609060101010101" charset="-122"/>
                            <a:cs typeface="Cambria Math" panose="02040503050406030204" charset="0"/>
                            <a:sym typeface="+mn-ea"/>
                          </a:rPr>
                          <m:t>𝑣</m:t>
                        </m:r>
                      </m:e>
                      <m:sup>
                        <m:r>
                          <a:rPr lang="en-US" altLang="zh-CN" sz="2400" i="1">
                            <a:latin typeface="Cambria Math" panose="02040503050406030204" charset="0"/>
                            <a:ea typeface="MS Mincho" charset="0"/>
                            <a:cs typeface="Cambria Math" panose="02040503050406030204" charset="0"/>
                            <a:sym typeface="+mn-ea"/>
                          </a:rPr>
                          <m:t>2</m:t>
                        </m:r>
                      </m:sup>
                    </m:sSup>
                    <m:r>
                      <a:rPr lang="en-US" altLang="zh-CN" sz="2400" i="1">
                        <a:latin typeface="Cambria Math" panose="02040503050406030204" charset="0"/>
                        <a:ea typeface="MS Mincho" charset="0"/>
                        <a:cs typeface="Cambria Math" panose="02040503050406030204" charset="0"/>
                        <a:sym typeface="+mn-ea"/>
                      </a:rPr>
                      <m:t>)</m:t>
                    </m:r>
                  </m:oMath>
                </a14:m>
                <a:r>
                  <a:rPr lang="zh-CN" altLang="en-US" sz="2400">
                    <a:latin typeface="楷体" panose="02010609060101010101" charset="-122"/>
                    <a:ea typeface="楷体" panose="02010609060101010101" charset="-122"/>
                    <a:cs typeface="楷体" panose="02010609060101010101" charset="-122"/>
                    <a:sym typeface="+mn-ea"/>
                  </a:rPr>
                  <a:t>。总体上，这种特征加权方法是简单且高效的。</a:t>
                </a:r>
              </a:p>
            </p:txBody>
          </p:sp>
        </mc:Choice>
        <mc:Fallback xmlns="">
          <p:sp>
            <p:nvSpPr>
              <p:cNvPr id="2" name="文本框 1"/>
              <p:cNvSpPr txBox="1">
                <a:spLocks noRot="1" noChangeAspect="1" noMove="1" noResize="1" noEditPoints="1" noAdjustHandles="1" noChangeArrowheads="1" noChangeShapeType="1" noTextEdit="1"/>
              </p:cNvSpPr>
              <p:nvPr/>
            </p:nvSpPr>
            <p:spPr>
              <a:xfrm>
                <a:off x="702310" y="986155"/>
                <a:ext cx="10948035" cy="1776730"/>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3572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448267" y="1776571"/>
            <a:ext cx="0" cy="3386138"/>
          </a:xfrm>
          <a:prstGeom prst="line">
            <a:avLst/>
          </a:prstGeom>
          <a:ln>
            <a:solidFill>
              <a:srgbClr val="9F1C2C"/>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98385" y="2852420"/>
            <a:ext cx="2462530" cy="583565"/>
          </a:xfrm>
          <a:prstGeom prst="rect">
            <a:avLst/>
          </a:prstGeom>
          <a:noFill/>
        </p:spPr>
        <p:txBody>
          <a:bodyPr wrap="square" rtlCol="0">
            <a:spAutoFit/>
            <a:scene3d>
              <a:camera prst="orthographicFront"/>
              <a:lightRig rig="threePt" dir="t"/>
            </a:scene3d>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算法设计</a:t>
            </a:r>
          </a:p>
        </p:txBody>
      </p:sp>
      <p:sp>
        <p:nvSpPr>
          <p:cNvPr id="26" name="文本框 25"/>
          <p:cNvSpPr txBox="1"/>
          <p:nvPr/>
        </p:nvSpPr>
        <p:spPr>
          <a:xfrm>
            <a:off x="7398385" y="3598545"/>
            <a:ext cx="2308860" cy="583565"/>
          </a:xfrm>
          <a:prstGeom prst="rect">
            <a:avLst/>
          </a:prstGeom>
          <a:noFill/>
        </p:spPr>
        <p:txBody>
          <a:bodyPr wrap="square" rtlCol="0">
            <a:spAutoFit/>
          </a:bodyPr>
          <a:lstStyle/>
          <a:p>
            <a:r>
              <a:rPr lang="zh-CN" altLang="en-US" sz="3200" b="1" spc="300" dirty="0">
                <a:solidFill>
                  <a:srgbClr val="880000"/>
                </a:solidFill>
                <a:latin typeface="微软雅黑" panose="020B0503020204020204" pitchFamily="34" charset="-122"/>
                <a:ea typeface="微软雅黑" panose="020B0503020204020204" pitchFamily="34" charset="-122"/>
              </a:rPr>
              <a:t>实验分析</a:t>
            </a:r>
          </a:p>
        </p:txBody>
      </p:sp>
      <p:sp>
        <p:nvSpPr>
          <p:cNvPr id="27" name="文本框 26"/>
          <p:cNvSpPr txBox="1"/>
          <p:nvPr/>
        </p:nvSpPr>
        <p:spPr>
          <a:xfrm>
            <a:off x="7398385" y="4345305"/>
            <a:ext cx="3451225" cy="583565"/>
          </a:xfrm>
          <a:prstGeom prst="rect">
            <a:avLst/>
          </a:prstGeom>
          <a:noFill/>
        </p:spPr>
        <p:txBody>
          <a:bodyPr wrap="square" rtlCol="0">
            <a:spAutoFit/>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研究结论与思考</a:t>
            </a:r>
          </a:p>
        </p:txBody>
      </p:sp>
      <p:grpSp>
        <p:nvGrpSpPr>
          <p:cNvPr id="19" name="组合 18"/>
          <p:cNvGrpSpPr/>
          <p:nvPr/>
        </p:nvGrpSpPr>
        <p:grpSpPr>
          <a:xfrm>
            <a:off x="3081180" y="2237674"/>
            <a:ext cx="1947861" cy="1940713"/>
            <a:chOff x="1709739" y="2636838"/>
            <a:chExt cx="1590160" cy="1584325"/>
          </a:xfrm>
          <a:solidFill>
            <a:srgbClr val="9A1E2D"/>
          </a:solidFill>
          <a:effectLst/>
        </p:grpSpPr>
        <p:sp>
          <p:nvSpPr>
            <p:cNvPr id="9"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5" name="文本框 34"/>
          <p:cNvSpPr txBox="1"/>
          <p:nvPr/>
        </p:nvSpPr>
        <p:spPr>
          <a:xfrm>
            <a:off x="2726373" y="4178387"/>
            <a:ext cx="2657475" cy="521970"/>
          </a:xfrm>
          <a:prstGeom prst="rect">
            <a:avLst/>
          </a:prstGeom>
          <a:noFill/>
        </p:spPr>
        <p:txBody>
          <a:bodyPr wrap="square" rtlCol="0">
            <a:spAutoFit/>
          </a:bodyPr>
          <a:lstStyle/>
          <a:p>
            <a:pPr algn="ctr"/>
            <a:r>
              <a:rPr lang="en-US" altLang="zh-CN" sz="2800" b="1" spc="300" dirty="0">
                <a:solidFill>
                  <a:srgbClr val="9A1E2D"/>
                </a:solidFill>
                <a:latin typeface="微软雅黑" panose="020B0503020204020204" pitchFamily="34" charset="-122"/>
                <a:ea typeface="微软雅黑" panose="020B0503020204020204" pitchFamily="34" charset="-122"/>
              </a:rPr>
              <a:t>CONTENTS</a:t>
            </a:r>
          </a:p>
        </p:txBody>
      </p:sp>
      <p:sp>
        <p:nvSpPr>
          <p:cNvPr id="22" name="文本框 21"/>
          <p:cNvSpPr txBox="1"/>
          <p:nvPr/>
        </p:nvSpPr>
        <p:spPr>
          <a:xfrm>
            <a:off x="7398385" y="2105660"/>
            <a:ext cx="2463165" cy="583565"/>
          </a:xfrm>
          <a:prstGeom prst="rect">
            <a:avLst/>
          </a:prstGeom>
          <a:noFill/>
        </p:spPr>
        <p:txBody>
          <a:bodyPr wrap="square" rtlCol="0">
            <a:spAutoFit/>
          </a:bodyPr>
          <a:lstStyle/>
          <a:p>
            <a:r>
              <a:rPr lang="zh-CN" altLang="en-US" sz="3200" b="1" spc="300" dirty="0">
                <a:solidFill>
                  <a:srgbClr val="666666"/>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背景介绍</a:t>
            </a:r>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6628130" cy="460375"/>
          </a:xfrm>
          <a:prstGeom prst="rect">
            <a:avLst/>
          </a:prstGeom>
          <a:noFill/>
        </p:spPr>
        <p:txBody>
          <a:bodyPr wrap="square" rtlCol="0">
            <a:spAutoFit/>
          </a:bodyPr>
          <a:lstStyle/>
          <a:p>
            <a:pPr lvl="0" algn="l">
              <a:buClrTx/>
              <a:buSzTx/>
              <a:buFontTx/>
            </a:pPr>
            <a:r>
              <a:rPr lang="zh-CN" altLang="en-US" sz="2400" b="1" spc="300" dirty="0">
                <a:solidFill>
                  <a:schemeClr val="bg1"/>
                </a:solidFill>
                <a:latin typeface="微软雅黑" panose="020B0503020204020204" pitchFamily="34" charset="-122"/>
                <a:ea typeface="微软雅黑" panose="020B0503020204020204" pitchFamily="34" charset="-122"/>
                <a:sym typeface="+mn-lt"/>
              </a:rPr>
              <a:t>基于</a:t>
            </a:r>
            <a:r>
              <a:rPr lang="zh-CN" altLang="en-US" sz="2400" b="1" spc="300" dirty="0">
                <a:solidFill>
                  <a:schemeClr val="bg1"/>
                </a:solidFill>
                <a:latin typeface="微软雅黑" panose="020B0503020204020204" pitchFamily="34" charset="-122"/>
                <a:ea typeface="微软雅黑" panose="020B0503020204020204" pitchFamily="34" charset="-122"/>
                <a:sym typeface="+mn-ea"/>
              </a:rPr>
              <a:t>Monk's问题的</a:t>
            </a:r>
            <a:r>
              <a:rPr lang="zh-CN" altLang="en-US" sz="2400" b="1" spc="300" dirty="0">
                <a:solidFill>
                  <a:schemeClr val="bg1"/>
                </a:solidFill>
                <a:latin typeface="微软雅黑" panose="020B0503020204020204" pitchFamily="34" charset="-122"/>
                <a:ea typeface="微软雅黑" panose="020B0503020204020204" pitchFamily="34" charset="-122"/>
                <a:sym typeface="+mn-lt"/>
              </a:rPr>
              <a:t>人造数据集设置</a:t>
            </a:r>
          </a:p>
        </p:txBody>
      </p:sp>
      <p:sp>
        <p:nvSpPr>
          <p:cNvPr id="10" name="文本框 9"/>
          <p:cNvSpPr txBox="1"/>
          <p:nvPr/>
        </p:nvSpPr>
        <p:spPr>
          <a:xfrm>
            <a:off x="596265" y="1068705"/>
            <a:ext cx="11031855" cy="1243330"/>
          </a:xfrm>
          <a:prstGeom prst="rect">
            <a:avLst/>
          </a:prstGeom>
          <a:noFill/>
        </p:spPr>
        <p:txBody>
          <a:bodyPr wrap="square" rtlCol="0">
            <a:no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基于相关性的特征加权</a:t>
            </a:r>
            <a:r>
              <a:rPr lang="zh-CN" altLang="en-US" sz="2400">
                <a:latin typeface="Times New Roman" panose="02020603050405020304" charset="0"/>
                <a:ea typeface="楷体" panose="02010609060101010101" charset="-122"/>
                <a:cs typeface="Times New Roman" panose="02020603050405020304" charset="0"/>
                <a:sym typeface="+mn-ea"/>
              </a:rPr>
              <a:t>（CFW）</a:t>
            </a:r>
            <a:r>
              <a:rPr lang="zh-CN" altLang="en-US" sz="2400">
                <a:latin typeface="楷体" panose="02010609060101010101" charset="-122"/>
                <a:ea typeface="楷体" panose="02010609060101010101" charset="-122"/>
                <a:cs typeface="楷体" panose="02010609060101010101" charset="-122"/>
                <a:sym typeface="+mn-ea"/>
              </a:rPr>
              <a:t>与标准朴素贝叶斯</a:t>
            </a:r>
            <a:r>
              <a:rPr lang="zh-CN" altLang="en-US" sz="2400">
                <a:latin typeface="Times New Roman" panose="02020603050405020304" charset="0"/>
                <a:ea typeface="楷体" panose="02010609060101010101" charset="-122"/>
                <a:cs typeface="Times New Roman" panose="02020603050405020304" charset="0"/>
                <a:sym typeface="+mn-ea"/>
              </a:rPr>
              <a:t>（NB）</a:t>
            </a:r>
            <a:r>
              <a:rPr lang="zh-CN" altLang="en-US" sz="2400">
                <a:latin typeface="楷体" panose="02010609060101010101" charset="-122"/>
                <a:ea typeface="楷体" panose="02010609060101010101" charset="-122"/>
                <a:cs typeface="楷体" panose="02010609060101010101" charset="-122"/>
                <a:sym typeface="+mn-ea"/>
              </a:rPr>
              <a:t>在两个人工生成的数据集上的行为进行比较。</a:t>
            </a:r>
          </a:p>
          <a:p>
            <a:pPr marL="342900" indent="-342900">
              <a:lnSpc>
                <a:spcPct val="150000"/>
              </a:lnSpc>
              <a:spcBef>
                <a:spcPts val="0"/>
              </a:spcBef>
              <a:spcAft>
                <a:spcPts val="0"/>
              </a:spcAft>
              <a:buFont typeface="Arial" panose="020B0604020202020204" pitchFamily="34" charset="0"/>
              <a:buChar char="•"/>
            </a:pPr>
            <a:endParaRPr lang="zh-CN" altLang="en-US" sz="2400">
              <a:latin typeface="楷体" panose="02010609060101010101" charset="-122"/>
              <a:ea typeface="楷体" panose="02010609060101010101" charset="-122"/>
              <a:cs typeface="楷体" panose="02010609060101010101" charset="-122"/>
              <a:sym typeface="+mn-ea"/>
            </a:endParaRPr>
          </a:p>
        </p:txBody>
      </p:sp>
      <p:pic>
        <p:nvPicPr>
          <p:cNvPr id="5" name="图片 4"/>
          <p:cNvPicPr>
            <a:picLocks noChangeAspect="1"/>
          </p:cNvPicPr>
          <p:nvPr/>
        </p:nvPicPr>
        <p:blipFill>
          <a:blip r:embed="rId5"/>
          <a:stretch>
            <a:fillRect/>
          </a:stretch>
        </p:blipFill>
        <p:spPr>
          <a:xfrm>
            <a:off x="3914775" y="2312035"/>
            <a:ext cx="5198745" cy="39954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en-US" altLang="zh-CN" sz="2400" b="1" spc="300" dirty="0">
                <a:solidFill>
                  <a:schemeClr val="bg1"/>
                </a:solidFill>
                <a:latin typeface="微软雅黑" panose="020B0503020204020204" pitchFamily="34" charset="-122"/>
                <a:ea typeface="微软雅黑" panose="020B0503020204020204" pitchFamily="34" charset="-122"/>
              </a:rPr>
              <a:t>Monk’s</a:t>
            </a:r>
            <a:r>
              <a:rPr lang="zh-CN" altLang="en-US" sz="2400" b="1" spc="300" dirty="0">
                <a:solidFill>
                  <a:schemeClr val="bg1"/>
                </a:solidFill>
                <a:latin typeface="微软雅黑" panose="020B0503020204020204" pitchFamily="34" charset="-122"/>
                <a:ea typeface="微软雅黑" panose="020B0503020204020204" pitchFamily="34" charset="-122"/>
              </a:rPr>
              <a:t>数据集上实验结果</a:t>
            </a:r>
          </a:p>
        </p:txBody>
      </p:sp>
      <p:pic>
        <p:nvPicPr>
          <p:cNvPr id="2" name="图片 1"/>
          <p:cNvPicPr>
            <a:picLocks noChangeAspect="1"/>
          </p:cNvPicPr>
          <p:nvPr/>
        </p:nvPicPr>
        <p:blipFill>
          <a:blip r:embed="rId5"/>
          <a:stretch>
            <a:fillRect/>
          </a:stretch>
        </p:blipFill>
        <p:spPr>
          <a:xfrm>
            <a:off x="3154680" y="1247140"/>
            <a:ext cx="5882005" cy="3572510"/>
          </a:xfrm>
          <a:prstGeom prst="rect">
            <a:avLst/>
          </a:prstGeom>
        </p:spPr>
      </p:pic>
      <p:sp>
        <p:nvSpPr>
          <p:cNvPr id="11" name="文本框 10"/>
          <p:cNvSpPr txBox="1"/>
          <p:nvPr/>
        </p:nvSpPr>
        <p:spPr>
          <a:xfrm>
            <a:off x="332740" y="5019675"/>
            <a:ext cx="11743690" cy="645160"/>
          </a:xfrm>
          <a:prstGeom prst="rect">
            <a:avLst/>
          </a:prstGeom>
          <a:noFill/>
        </p:spPr>
        <p:txBody>
          <a:bodyPr wrap="square" rtlCol="0">
            <a:sp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这些说明性的结果表明，</a:t>
            </a:r>
            <a:r>
              <a:rPr lang="zh-CN" altLang="en-US" sz="2400">
                <a:latin typeface="Times New Roman" panose="02020603050405020304" charset="0"/>
                <a:ea typeface="楷体" panose="02010609060101010101" charset="-122"/>
                <a:cs typeface="Times New Roman" panose="02020603050405020304" charset="0"/>
                <a:sym typeface="+mn-ea"/>
              </a:rPr>
              <a:t>CFW</a:t>
            </a:r>
            <a:r>
              <a:rPr lang="en-US" altLang="zh-CN" sz="2400">
                <a:latin typeface="Times New Roman" panose="02020603050405020304" charset="0"/>
                <a:ea typeface="楷体" panose="02010609060101010101" charset="-122"/>
                <a:cs typeface="Times New Roman" panose="02020603050405020304" charset="0"/>
                <a:sym typeface="+mn-ea"/>
              </a:rPr>
              <a:t>NB</a:t>
            </a:r>
            <a:r>
              <a:rPr lang="zh-CN" altLang="en-US" sz="2400">
                <a:latin typeface="楷体" panose="02010609060101010101" charset="-122"/>
                <a:ea typeface="楷体" panose="02010609060101010101" charset="-122"/>
                <a:cs typeface="楷体" panose="02010609060101010101" charset="-122"/>
                <a:sym typeface="+mn-ea"/>
              </a:rPr>
              <a:t>算法对于即特征之间的关联性是非常敏感的。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实验设置</a:t>
            </a:r>
          </a:p>
        </p:txBody>
      </p:sp>
      <p:sp>
        <p:nvSpPr>
          <p:cNvPr id="2" name="文本框 1"/>
          <p:cNvSpPr txBox="1"/>
          <p:nvPr/>
        </p:nvSpPr>
        <p:spPr>
          <a:xfrm>
            <a:off x="627380" y="890905"/>
            <a:ext cx="10979785" cy="3646170"/>
          </a:xfrm>
          <a:prstGeom prst="rect">
            <a:avLst/>
          </a:prstGeom>
          <a:noFill/>
        </p:spPr>
        <p:txBody>
          <a:bodyPr wrap="square" rtlCol="0">
            <a:spAutoFit/>
          </a:bodyPr>
          <a:lstStyle/>
          <a:p>
            <a:pPr indent="457200">
              <a:lnSpc>
                <a:spcPct val="150000"/>
              </a:lnSpc>
              <a:spcBef>
                <a:spcPts val="0"/>
              </a:spcBef>
              <a:spcAft>
                <a:spcPts val="0"/>
              </a:spcAft>
            </a:pPr>
            <a:r>
              <a:rPr lang="zh-CN" altLang="en-US" sz="2200">
                <a:latin typeface="楷体" panose="02010609060101010101" charset="-122"/>
                <a:ea typeface="楷体" panose="02010609060101010101" charset="-122"/>
                <a:cs typeface="楷体" panose="02010609060101010101" charset="-122"/>
                <a:sym typeface="+mn-ea"/>
              </a:rPr>
              <a:t>在</a:t>
            </a:r>
            <a:r>
              <a:rPr lang="zh-CN" altLang="en-US" sz="2200">
                <a:latin typeface="Times New Roman" panose="02020603050405020304" charset="0"/>
                <a:ea typeface="楷体" panose="02010609060101010101" charset="-122"/>
                <a:cs typeface="Times New Roman" panose="02020603050405020304" charset="0"/>
                <a:sym typeface="+mn-ea"/>
              </a:rPr>
              <a:t>36</a:t>
            </a:r>
            <a:r>
              <a:rPr lang="zh-CN" altLang="en-US" sz="2200">
                <a:latin typeface="楷体" panose="02010609060101010101" charset="-122"/>
                <a:ea typeface="楷体" panose="02010609060101010101" charset="-122"/>
                <a:cs typeface="楷体" panose="02010609060101010101" charset="-122"/>
                <a:sym typeface="+mn-ea"/>
              </a:rPr>
              <a:t>个</a:t>
            </a:r>
            <a:r>
              <a:rPr lang="zh-CN" altLang="en-US" sz="2200">
                <a:latin typeface="Times New Roman" panose="02020603050405020304" charset="0"/>
                <a:ea typeface="楷体" panose="02010609060101010101" charset="-122"/>
                <a:cs typeface="Times New Roman" panose="02020603050405020304" charset="0"/>
                <a:sym typeface="+mn-ea"/>
              </a:rPr>
              <a:t>UCI</a:t>
            </a:r>
            <a:r>
              <a:rPr lang="zh-CN" altLang="en-US" sz="2200">
                <a:latin typeface="楷体" panose="02010609060101010101" charset="-122"/>
                <a:ea typeface="楷体" panose="02010609060101010101" charset="-122"/>
                <a:cs typeface="楷体" panose="02010609060101010101" charset="-122"/>
                <a:sym typeface="+mn-ea"/>
              </a:rPr>
              <a:t>数据集上的实验：</a:t>
            </a:r>
          </a:p>
          <a:p>
            <a:pPr marL="800100" lvl="1" indent="-342900">
              <a:lnSpc>
                <a:spcPct val="150000"/>
              </a:lnSpc>
              <a:spcBef>
                <a:spcPts val="0"/>
              </a:spcBef>
              <a:spcAft>
                <a:spcPts val="0"/>
              </a:spcAft>
              <a:buFont typeface="Arial" panose="020B0604020202020204" pitchFamily="34" charset="0"/>
              <a:buChar char="•"/>
            </a:pPr>
            <a:r>
              <a:rPr lang="zh-CN" altLang="en-US" sz="2200">
                <a:latin typeface="楷体" panose="02010609060101010101" charset="-122"/>
                <a:ea typeface="楷体" panose="02010609060101010101" charset="-122"/>
                <a:cs typeface="楷体" panose="02010609060101010101" charset="-122"/>
                <a:sym typeface="+mn-ea"/>
              </a:rPr>
              <a:t>数据集和缺失值的处理：</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对于名义型（分类）特征值</a:t>
            </a:r>
            <a:r>
              <a:rPr lang="zh-CN" altLang="en-US" sz="2200">
                <a:latin typeface="楷体" panose="02010609060101010101" charset="-122"/>
                <a:ea typeface="楷体" panose="02010609060101010101" charset="-122"/>
                <a:cs typeface="楷体" panose="02010609060101010101" charset="-122"/>
                <a:sym typeface="+mn-ea"/>
              </a:rPr>
              <a:t>，使用可用数据中的</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众数</a:t>
            </a:r>
            <a:r>
              <a:rPr lang="zh-CN" altLang="en-US" sz="2200">
                <a:solidFill>
                  <a:srgbClr val="FF0000"/>
                </a:solidFill>
                <a:latin typeface="Times New Roman" panose="02020603050405020304" charset="0"/>
                <a:ea typeface="楷体" panose="02010609060101010101" charset="-122"/>
                <a:cs typeface="Times New Roman" panose="02020603050405020304" charset="0"/>
                <a:sym typeface="+mn-ea"/>
              </a:rPr>
              <a:t>（modes）</a:t>
            </a:r>
            <a:r>
              <a:rPr lang="zh-CN" altLang="en-US" sz="2200">
                <a:latin typeface="楷体" panose="02010609060101010101" charset="-122"/>
                <a:ea typeface="楷体" panose="02010609060101010101" charset="-122"/>
                <a:cs typeface="楷体" panose="02010609060101010101" charset="-122"/>
                <a:sym typeface="+mn-ea"/>
              </a:rPr>
              <a:t>来填充；对于</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数值型特征值</a:t>
            </a:r>
            <a:r>
              <a:rPr lang="zh-CN" altLang="en-US" sz="2200">
                <a:latin typeface="楷体" panose="02010609060101010101" charset="-122"/>
                <a:ea typeface="楷体" panose="02010609060101010101" charset="-122"/>
                <a:cs typeface="楷体" panose="02010609060101010101" charset="-122"/>
                <a:sym typeface="+mn-ea"/>
              </a:rPr>
              <a:t>，则使用可用</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数据的平均值</a:t>
            </a:r>
            <a:r>
              <a:rPr lang="zh-CN" altLang="en-US" sz="2200">
                <a:solidFill>
                  <a:srgbClr val="FF0000"/>
                </a:solidFill>
                <a:latin typeface="Times New Roman" panose="02020603050405020304" charset="0"/>
                <a:ea typeface="楷体" panose="02010609060101010101" charset="-122"/>
                <a:cs typeface="Times New Roman" panose="02020603050405020304" charset="0"/>
                <a:sym typeface="+mn-ea"/>
              </a:rPr>
              <a:t>（means）</a:t>
            </a:r>
            <a:r>
              <a:rPr lang="zh-CN" altLang="en-US" sz="2200">
                <a:latin typeface="楷体" panose="02010609060101010101" charset="-122"/>
                <a:ea typeface="楷体" panose="02010609060101010101" charset="-122"/>
                <a:cs typeface="楷体" panose="02010609060101010101" charset="-122"/>
                <a:sym typeface="+mn-ea"/>
              </a:rPr>
              <a:t>来填充。</a:t>
            </a:r>
          </a:p>
          <a:p>
            <a:pPr marL="800100" lvl="1" indent="-342900">
              <a:lnSpc>
                <a:spcPct val="150000"/>
              </a:lnSpc>
              <a:spcBef>
                <a:spcPts val="0"/>
              </a:spcBef>
              <a:spcAft>
                <a:spcPts val="0"/>
              </a:spcAft>
              <a:buFont typeface="Arial" panose="020B0604020202020204" pitchFamily="34" charset="0"/>
              <a:buChar char="•"/>
            </a:pPr>
            <a:r>
              <a:rPr lang="zh-CN" altLang="en-US" sz="2200">
                <a:latin typeface="楷体" panose="02010609060101010101" charset="-122"/>
                <a:ea typeface="楷体" panose="02010609060101010101" charset="-122"/>
                <a:cs typeface="楷体" panose="02010609060101010101" charset="-122"/>
                <a:sym typeface="+mn-ea"/>
              </a:rPr>
              <a:t>数值特征值的离散化：使用了</a:t>
            </a:r>
            <a:r>
              <a:rPr lang="zh-CN" altLang="en-US" sz="2200">
                <a:solidFill>
                  <a:srgbClr val="FF0000"/>
                </a:solidFill>
                <a:latin typeface="Times New Roman" panose="02020603050405020304" charset="0"/>
                <a:ea typeface="楷体" panose="02010609060101010101" charset="-122"/>
                <a:cs typeface="Times New Roman" panose="02020603050405020304" charset="0"/>
                <a:sym typeface="+mn-ea"/>
              </a:rPr>
              <a:t>Fayyad &amp; Irani</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的</a:t>
            </a:r>
            <a:r>
              <a:rPr lang="zh-CN" altLang="en-US" sz="2200">
                <a:solidFill>
                  <a:srgbClr val="FF0000"/>
                </a:solidFill>
                <a:latin typeface="Times New Roman" panose="02020603050405020304" charset="0"/>
                <a:ea typeface="楷体" panose="02010609060101010101" charset="-122"/>
                <a:cs typeface="Times New Roman" panose="02020603050405020304" charset="0"/>
                <a:sym typeface="+mn-ea"/>
              </a:rPr>
              <a:t>MDL</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（最小描述长度）</a:t>
            </a:r>
            <a:r>
              <a:rPr lang="zh-CN" altLang="en-US" sz="2200">
                <a:latin typeface="楷体" panose="02010609060101010101" charset="-122"/>
                <a:ea typeface="楷体" panose="02010609060101010101" charset="-122"/>
                <a:cs typeface="楷体" panose="02010609060101010101" charset="-122"/>
                <a:sym typeface="+mn-ea"/>
              </a:rPr>
              <a:t>方法，该方法在</a:t>
            </a:r>
            <a:r>
              <a:rPr lang="zh-CN" altLang="en-US" sz="2200">
                <a:latin typeface="Times New Roman" panose="02020603050405020304" charset="0"/>
                <a:ea typeface="楷体" panose="02010609060101010101" charset="-122"/>
                <a:cs typeface="Times New Roman" panose="02020603050405020304" charset="0"/>
                <a:sym typeface="+mn-ea"/>
              </a:rPr>
              <a:t>WEKA</a:t>
            </a:r>
            <a:r>
              <a:rPr lang="zh-CN" altLang="en-US" sz="2200">
                <a:latin typeface="楷体" panose="02010609060101010101" charset="-122"/>
                <a:ea typeface="楷体" panose="02010609060101010101" charset="-122"/>
                <a:cs typeface="楷体" panose="02010609060101010101" charset="-122"/>
                <a:sym typeface="+mn-ea"/>
              </a:rPr>
              <a:t>平台上实现。</a:t>
            </a:r>
          </a:p>
          <a:p>
            <a:pPr marL="800100" lvl="1" indent="-342900">
              <a:lnSpc>
                <a:spcPct val="150000"/>
              </a:lnSpc>
              <a:spcBef>
                <a:spcPts val="0"/>
              </a:spcBef>
              <a:spcAft>
                <a:spcPts val="0"/>
              </a:spcAft>
              <a:buFont typeface="Arial" panose="020B0604020202020204" pitchFamily="34" charset="0"/>
              <a:buChar char="•"/>
            </a:pPr>
            <a:r>
              <a:rPr lang="zh-CN" altLang="en-US" sz="2200">
                <a:latin typeface="楷体" panose="02010609060101010101" charset="-122"/>
                <a:ea typeface="楷体" panose="02010609060101010101" charset="-122"/>
                <a:cs typeface="楷体" panose="02010609060101010101" charset="-122"/>
                <a:sym typeface="+mn-ea"/>
              </a:rPr>
              <a:t>删除了部分无用特征。</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用于比较的特征加权方法</a:t>
            </a:r>
          </a:p>
        </p:txBody>
      </p:sp>
      <p:pic>
        <p:nvPicPr>
          <p:cNvPr id="5" name="图片 4"/>
          <p:cNvPicPr>
            <a:picLocks noChangeAspect="1"/>
          </p:cNvPicPr>
          <p:nvPr/>
        </p:nvPicPr>
        <p:blipFill>
          <a:blip r:embed="rId5"/>
          <a:stretch>
            <a:fillRect/>
          </a:stretch>
        </p:blipFill>
        <p:spPr>
          <a:xfrm>
            <a:off x="1670050" y="1145540"/>
            <a:ext cx="8851900" cy="46951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实验结果</a:t>
            </a:r>
          </a:p>
        </p:txBody>
      </p:sp>
      <p:pic>
        <p:nvPicPr>
          <p:cNvPr id="2" name="图片 1"/>
          <p:cNvPicPr>
            <a:picLocks noChangeAspect="1"/>
          </p:cNvPicPr>
          <p:nvPr/>
        </p:nvPicPr>
        <p:blipFill>
          <a:blip r:embed="rId5"/>
          <a:srcRect b="2737"/>
          <a:stretch>
            <a:fillRect/>
          </a:stretch>
        </p:blipFill>
        <p:spPr>
          <a:xfrm>
            <a:off x="3223895" y="980440"/>
            <a:ext cx="6580505" cy="56356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深入评估各算法</a:t>
            </a:r>
          </a:p>
        </p:txBody>
      </p:sp>
      <p:sp>
        <p:nvSpPr>
          <p:cNvPr id="5" name="文本框 4"/>
          <p:cNvSpPr txBox="1"/>
          <p:nvPr/>
        </p:nvSpPr>
        <p:spPr>
          <a:xfrm>
            <a:off x="465455" y="986155"/>
            <a:ext cx="11400790" cy="1014730"/>
          </a:xfrm>
          <a:prstGeom prst="rect">
            <a:avLst/>
          </a:prstGeom>
          <a:noFill/>
        </p:spPr>
        <p:txBody>
          <a:bodyPr wrap="square" rtlCol="0">
            <a:spAutoFit/>
          </a:bodyPr>
          <a:lstStyle/>
          <a:p>
            <a:pPr indent="457200">
              <a:lnSpc>
                <a:spcPct val="125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利用</a:t>
            </a:r>
            <a:r>
              <a:rPr lang="zh-CN" altLang="en-US" sz="2400">
                <a:latin typeface="Times New Roman" panose="02020603050405020304" charset="0"/>
                <a:ea typeface="楷体" panose="02010609060101010101" charset="-122"/>
                <a:cs typeface="Times New Roman" panose="02020603050405020304" charset="0"/>
                <a:sym typeface="+mn-ea"/>
              </a:rPr>
              <a:t>Wilcoxon</a:t>
            </a:r>
            <a:r>
              <a:rPr lang="zh-CN" altLang="en-US" sz="2400">
                <a:latin typeface="楷体" panose="02010609060101010101" charset="-122"/>
                <a:ea typeface="楷体" panose="02010609060101010101" charset="-122"/>
                <a:cs typeface="楷体" panose="02010609060101010101" charset="-122"/>
                <a:sym typeface="+mn-ea"/>
              </a:rPr>
              <a:t>符号秩检验来深入评估各算法之间的优劣</a:t>
            </a:r>
          </a:p>
          <a:p>
            <a:pPr indent="457200">
              <a:lnSpc>
                <a:spcPct val="125000"/>
              </a:lnSpc>
              <a:spcBef>
                <a:spcPts val="0"/>
              </a:spcBef>
              <a:spcAft>
                <a:spcPts val="0"/>
              </a:spcAft>
            </a:pPr>
            <a:endParaRPr lang="zh-CN" altLang="en-US" sz="2400">
              <a:latin typeface="楷体" panose="02010609060101010101" charset="-122"/>
              <a:ea typeface="楷体" panose="02010609060101010101" charset="-122"/>
              <a:cs typeface="楷体" panose="02010609060101010101" charset="-122"/>
              <a:sym typeface="+mn-ea"/>
            </a:endParaRPr>
          </a:p>
        </p:txBody>
      </p:sp>
      <p:pic>
        <p:nvPicPr>
          <p:cNvPr id="7" name="图片 6"/>
          <p:cNvPicPr>
            <a:picLocks noChangeAspect="1"/>
          </p:cNvPicPr>
          <p:nvPr/>
        </p:nvPicPr>
        <p:blipFill>
          <a:blip r:embed="rId5"/>
          <a:stretch>
            <a:fillRect/>
          </a:stretch>
        </p:blipFill>
        <p:spPr>
          <a:xfrm>
            <a:off x="1289050" y="1837055"/>
            <a:ext cx="9753600" cy="25374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3572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448267" y="1776571"/>
            <a:ext cx="0" cy="3386138"/>
          </a:xfrm>
          <a:prstGeom prst="line">
            <a:avLst/>
          </a:prstGeom>
          <a:ln>
            <a:solidFill>
              <a:srgbClr val="9F1C2C"/>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98385" y="2852420"/>
            <a:ext cx="2462530" cy="583565"/>
          </a:xfrm>
          <a:prstGeom prst="rect">
            <a:avLst/>
          </a:prstGeom>
          <a:noFill/>
        </p:spPr>
        <p:txBody>
          <a:bodyPr wrap="square" rtlCol="0">
            <a:spAutoFit/>
            <a:scene3d>
              <a:camera prst="orthographicFront"/>
              <a:lightRig rig="threePt" dir="t"/>
            </a:scene3d>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算法设计</a:t>
            </a:r>
          </a:p>
        </p:txBody>
      </p:sp>
      <p:sp>
        <p:nvSpPr>
          <p:cNvPr id="26" name="文本框 25"/>
          <p:cNvSpPr txBox="1"/>
          <p:nvPr/>
        </p:nvSpPr>
        <p:spPr>
          <a:xfrm>
            <a:off x="7398385" y="3598545"/>
            <a:ext cx="2308860" cy="583565"/>
          </a:xfrm>
          <a:prstGeom prst="rect">
            <a:avLst/>
          </a:prstGeom>
          <a:noFill/>
        </p:spPr>
        <p:txBody>
          <a:bodyPr wrap="square" rtlCol="0">
            <a:spAutoFit/>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实验分析</a:t>
            </a:r>
          </a:p>
        </p:txBody>
      </p:sp>
      <p:sp>
        <p:nvSpPr>
          <p:cNvPr id="27" name="文本框 26"/>
          <p:cNvSpPr txBox="1"/>
          <p:nvPr/>
        </p:nvSpPr>
        <p:spPr>
          <a:xfrm>
            <a:off x="7398385" y="4345305"/>
            <a:ext cx="3451225" cy="583565"/>
          </a:xfrm>
          <a:prstGeom prst="rect">
            <a:avLst/>
          </a:prstGeom>
          <a:noFill/>
        </p:spPr>
        <p:txBody>
          <a:bodyPr wrap="square" rtlCol="0">
            <a:spAutoFit/>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研究结论与思考</a:t>
            </a:r>
          </a:p>
        </p:txBody>
      </p:sp>
      <p:grpSp>
        <p:nvGrpSpPr>
          <p:cNvPr id="19" name="组合 18"/>
          <p:cNvGrpSpPr/>
          <p:nvPr/>
        </p:nvGrpSpPr>
        <p:grpSpPr>
          <a:xfrm>
            <a:off x="3081180" y="2237674"/>
            <a:ext cx="1947861" cy="1940713"/>
            <a:chOff x="1709739" y="2636838"/>
            <a:chExt cx="1590160" cy="1584325"/>
          </a:xfrm>
          <a:solidFill>
            <a:srgbClr val="9A1E2D"/>
          </a:solidFill>
          <a:effectLst/>
        </p:grpSpPr>
        <p:sp>
          <p:nvSpPr>
            <p:cNvPr id="9"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5" name="文本框 34"/>
          <p:cNvSpPr txBox="1"/>
          <p:nvPr/>
        </p:nvSpPr>
        <p:spPr>
          <a:xfrm>
            <a:off x="2726373" y="4178387"/>
            <a:ext cx="2657475" cy="521970"/>
          </a:xfrm>
          <a:prstGeom prst="rect">
            <a:avLst/>
          </a:prstGeom>
          <a:noFill/>
        </p:spPr>
        <p:txBody>
          <a:bodyPr wrap="square" rtlCol="0">
            <a:spAutoFit/>
          </a:bodyPr>
          <a:lstStyle/>
          <a:p>
            <a:pPr algn="ctr"/>
            <a:r>
              <a:rPr lang="en-US" altLang="zh-CN" sz="2800" b="1" spc="300" dirty="0">
                <a:solidFill>
                  <a:srgbClr val="9A1E2D"/>
                </a:solidFill>
                <a:latin typeface="微软雅黑" panose="020B0503020204020204" pitchFamily="34" charset="-122"/>
                <a:ea typeface="微软雅黑" panose="020B0503020204020204" pitchFamily="34" charset="-122"/>
              </a:rPr>
              <a:t>CONTENTS</a:t>
            </a:r>
          </a:p>
        </p:txBody>
      </p:sp>
      <p:sp>
        <p:nvSpPr>
          <p:cNvPr id="22" name="文本框 21"/>
          <p:cNvSpPr txBox="1"/>
          <p:nvPr/>
        </p:nvSpPr>
        <p:spPr>
          <a:xfrm>
            <a:off x="7398385" y="2105660"/>
            <a:ext cx="2463165" cy="583565"/>
          </a:xfrm>
          <a:prstGeom prst="rect">
            <a:avLst/>
          </a:prstGeom>
          <a:noFill/>
        </p:spPr>
        <p:txBody>
          <a:bodyPr wrap="square" rtlCol="0">
            <a:spAutoFit/>
          </a:bodyPr>
          <a:lstStyle/>
          <a:p>
            <a:r>
              <a:rPr lang="zh-CN" altLang="en-US" sz="3200" b="1" spc="300" dirty="0">
                <a:solidFill>
                  <a:srgbClr val="9A1E2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机器学习</a:t>
            </a:r>
          </a:p>
        </p:txBody>
      </p:sp>
    </p:spTree>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5307330"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其他的性能评估指标</a:t>
            </a:r>
          </a:p>
        </p:txBody>
      </p:sp>
      <p:sp>
        <p:nvSpPr>
          <p:cNvPr id="2" name="文本框 1"/>
          <p:cNvSpPr txBox="1"/>
          <p:nvPr/>
        </p:nvSpPr>
        <p:spPr>
          <a:xfrm>
            <a:off x="1082675" y="890905"/>
            <a:ext cx="8811260" cy="1753235"/>
          </a:xfrm>
          <a:prstGeom prst="rect">
            <a:avLst/>
          </a:prstGeom>
          <a:noFill/>
        </p:spPr>
        <p:txBody>
          <a:bodyPr wrap="square" rtlCol="0">
            <a:spAutoFit/>
          </a:bodyPr>
          <a:lstStyle/>
          <a:p>
            <a:pPr marL="342900"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条件对数似然</a:t>
            </a:r>
            <a:r>
              <a:rPr lang="zh-CN" altLang="en-US" sz="2400">
                <a:latin typeface="Times New Roman" panose="02020603050405020304" charset="0"/>
                <a:ea typeface="楷体" panose="02010609060101010101" charset="-122"/>
                <a:cs typeface="Times New Roman" panose="02020603050405020304" charset="0"/>
                <a:sym typeface="+mn-ea"/>
              </a:rPr>
              <a:t>（CLL）</a:t>
            </a:r>
            <a:endParaRPr lang="zh-CN" altLang="en-US" sz="2400">
              <a:latin typeface="楷体" panose="02010609060101010101" charset="-122"/>
              <a:ea typeface="楷体" panose="02010609060101010101" charset="-122"/>
              <a:cs typeface="楷体" panose="02010609060101010101" charset="-122"/>
              <a:sym typeface="+mn-ea"/>
            </a:endParaRPr>
          </a:p>
          <a:p>
            <a:pPr marL="342900"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受试者工作特征曲线下面积</a:t>
            </a:r>
            <a:r>
              <a:rPr lang="zh-CN" altLang="en-US" sz="2400">
                <a:latin typeface="Times New Roman" panose="02020603050405020304" charset="0"/>
                <a:ea typeface="楷体" panose="02010609060101010101" charset="-122"/>
                <a:cs typeface="Times New Roman" panose="02020603050405020304" charset="0"/>
                <a:sym typeface="+mn-ea"/>
              </a:rPr>
              <a:t>（AUC）</a:t>
            </a:r>
          </a:p>
          <a:p>
            <a:pPr marL="342900" indent="-342900">
              <a:lnSpc>
                <a:spcPct val="150000"/>
              </a:lnSpc>
              <a:spcBef>
                <a:spcPts val="0"/>
              </a:spcBef>
              <a:spcAft>
                <a:spcPts val="0"/>
              </a:spcAft>
              <a:buFont typeface="Arial" panose="020B0604020202020204" pitchFamily="34" charset="0"/>
              <a:buChar char="•"/>
            </a:pPr>
            <a:endParaRPr lang="zh-CN" altLang="en-US" sz="2400">
              <a:latin typeface="Times New Roman" panose="02020603050405020304" charset="0"/>
              <a:ea typeface="楷体" panose="02010609060101010101" charset="-122"/>
              <a:cs typeface="Times New Roman" panose="02020603050405020304" charset="0"/>
              <a:sym typeface="+mn-ea"/>
            </a:endParaRPr>
          </a:p>
        </p:txBody>
      </p:sp>
      <p:pic>
        <p:nvPicPr>
          <p:cNvPr id="8" name="图片 7"/>
          <p:cNvPicPr>
            <a:picLocks noChangeAspect="1"/>
          </p:cNvPicPr>
          <p:nvPr/>
        </p:nvPicPr>
        <p:blipFill>
          <a:blip r:embed="rId5"/>
          <a:stretch>
            <a:fillRect/>
          </a:stretch>
        </p:blipFill>
        <p:spPr>
          <a:xfrm>
            <a:off x="1904365" y="2136140"/>
            <a:ext cx="8214995" cy="2136775"/>
          </a:xfrm>
          <a:prstGeom prst="rect">
            <a:avLst/>
          </a:prstGeom>
        </p:spPr>
      </p:pic>
      <p:pic>
        <p:nvPicPr>
          <p:cNvPr id="9" name="图片 8"/>
          <p:cNvPicPr>
            <a:picLocks noChangeAspect="1"/>
          </p:cNvPicPr>
          <p:nvPr/>
        </p:nvPicPr>
        <p:blipFill>
          <a:blip r:embed="rId6"/>
          <a:stretch>
            <a:fillRect/>
          </a:stretch>
        </p:blipFill>
        <p:spPr>
          <a:xfrm>
            <a:off x="1993900" y="4154170"/>
            <a:ext cx="8125460" cy="20796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63265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基于相关性的自适应特征加权文本分类</a:t>
            </a:r>
          </a:p>
        </p:txBody>
      </p:sp>
      <p:sp>
        <p:nvSpPr>
          <p:cNvPr id="5" name="文本框 4"/>
          <p:cNvSpPr txBox="1"/>
          <p:nvPr/>
        </p:nvSpPr>
        <p:spPr>
          <a:xfrm>
            <a:off x="572770" y="890905"/>
            <a:ext cx="10906125" cy="2861310"/>
          </a:xfrm>
          <a:prstGeom prst="rect">
            <a:avLst/>
          </a:prstGeom>
          <a:noFill/>
        </p:spPr>
        <p:txBody>
          <a:bodyPr wrap="square" rtlCol="0">
            <a:sp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在本节中，将</a:t>
            </a:r>
            <a:r>
              <a:rPr lang="en-US" altLang="zh-CN" sz="2400">
                <a:latin typeface="Times New Roman" panose="02020603050405020304" charset="0"/>
                <a:ea typeface="楷体" panose="02010609060101010101" charset="-122"/>
                <a:cs typeface="Times New Roman" panose="02020603050405020304" charset="0"/>
                <a:sym typeface="+mn-ea"/>
              </a:rPr>
              <a:t>CFW</a:t>
            </a:r>
            <a:r>
              <a:rPr lang="zh-CN" altLang="en-US" sz="2400">
                <a:latin typeface="楷体" panose="02010609060101010101" charset="-122"/>
                <a:ea typeface="楷体" panose="02010609060101010101" charset="-122"/>
                <a:cs typeface="楷体" panose="02010609060101010101" charset="-122"/>
                <a:sym typeface="+mn-ea"/>
              </a:rPr>
              <a:t>用于改进两种最先进的朴素贝叶斯文本分类器多项式朴素贝叶斯</a:t>
            </a:r>
            <a:r>
              <a:rPr lang="zh-CN" altLang="en-US" sz="2400">
                <a:latin typeface="Times New Roman" panose="02020603050405020304" charset="0"/>
                <a:ea typeface="楷体" panose="02010609060101010101" charset="-122"/>
                <a:cs typeface="Times New Roman" panose="02020603050405020304" charset="0"/>
                <a:sym typeface="+mn-ea"/>
              </a:rPr>
              <a:t>（MNB）</a:t>
            </a:r>
            <a:r>
              <a:rPr lang="zh-CN" altLang="en-US" sz="2400">
                <a:latin typeface="楷体" panose="02010609060101010101" charset="-122"/>
                <a:ea typeface="楷体" panose="02010609060101010101" charset="-122"/>
                <a:cs typeface="楷体" panose="02010609060101010101" charset="-122"/>
                <a:sym typeface="+mn-ea"/>
              </a:rPr>
              <a:t>和互补朴素贝叶斯</a:t>
            </a:r>
            <a:r>
              <a:rPr lang="zh-CN" altLang="en-US" sz="2400">
                <a:latin typeface="Times New Roman" panose="02020603050405020304" charset="0"/>
                <a:ea typeface="楷体" panose="02010609060101010101" charset="-122"/>
                <a:cs typeface="Times New Roman" panose="02020603050405020304" charset="0"/>
                <a:sym typeface="+mn-ea"/>
              </a:rPr>
              <a:t>（CNB）</a:t>
            </a:r>
            <a:r>
              <a:rPr lang="zh-CN" altLang="en-US" sz="2400">
                <a:latin typeface="楷体" panose="02010609060101010101" charset="-122"/>
                <a:ea typeface="楷体" panose="02010609060101010101" charset="-122"/>
                <a:cs typeface="楷体" panose="02010609060101010101" charset="-122"/>
                <a:sym typeface="+mn-ea"/>
              </a:rPr>
              <a:t>。提出了两种新的模型：</a:t>
            </a:r>
            <a:r>
              <a:rPr lang="zh-CN" altLang="en-US" sz="2400">
                <a:latin typeface="Times New Roman" panose="02020603050405020304" charset="0"/>
                <a:ea typeface="楷体" panose="02010609060101010101" charset="-122"/>
                <a:cs typeface="Times New Roman" panose="02020603050405020304" charset="0"/>
                <a:sym typeface="+mn-ea"/>
              </a:rPr>
              <a:t>CFWMNB</a:t>
            </a:r>
            <a:r>
              <a:rPr lang="zh-CN" altLang="en-US" sz="2400">
                <a:latin typeface="楷体" panose="02010609060101010101" charset="-122"/>
                <a:ea typeface="楷体" panose="02010609060101010101" charset="-122"/>
                <a:cs typeface="楷体" panose="02010609060101010101" charset="-122"/>
                <a:sym typeface="+mn-ea"/>
              </a:rPr>
              <a:t>和</a:t>
            </a:r>
            <a:r>
              <a:rPr lang="zh-CN" altLang="en-US" sz="2400">
                <a:latin typeface="Times New Roman" panose="02020603050405020304" charset="0"/>
                <a:ea typeface="楷体" panose="02010609060101010101" charset="-122"/>
                <a:cs typeface="Times New Roman" panose="02020603050405020304" charset="0"/>
                <a:sym typeface="+mn-ea"/>
              </a:rPr>
              <a:t>CFWCNB，</a:t>
            </a:r>
            <a:r>
              <a:rPr lang="zh-CN" altLang="en-US" sz="2400">
                <a:latin typeface="楷体" panose="02010609060101010101" charset="-122"/>
                <a:ea typeface="楷体" panose="02010609060101010101" charset="-122"/>
                <a:cs typeface="楷体" panose="02010609060101010101" charset="-122"/>
                <a:sym typeface="+mn-ea"/>
              </a:rPr>
              <a:t>并在</a:t>
            </a:r>
            <a:r>
              <a:rPr lang="zh-CN" altLang="en-US" sz="2400">
                <a:latin typeface="Times New Roman" panose="02020603050405020304" charset="0"/>
                <a:ea typeface="楷体" panose="02010609060101010101" charset="-122"/>
                <a:cs typeface="Times New Roman" panose="02020603050405020304" charset="0"/>
                <a:sym typeface="+mn-lt"/>
              </a:rPr>
              <a:t>15</a:t>
            </a:r>
            <a:r>
              <a:rPr lang="zh-CN" altLang="en-US" sz="2400">
                <a:latin typeface="楷体" panose="02010609060101010101" charset="-122"/>
                <a:ea typeface="楷体" panose="02010609060101010101" charset="-122"/>
                <a:cs typeface="楷体" panose="02010609060101010101" charset="-122"/>
                <a:sym typeface="+mn-lt"/>
              </a:rPr>
              <a:t>个文本数据集上进行实验。</a:t>
            </a:r>
            <a:endParaRPr lang="zh-CN" altLang="en-US" sz="2400">
              <a:latin typeface="楷体" panose="02010609060101010101" charset="-122"/>
              <a:ea typeface="楷体" panose="02010609060101010101" charset="-122"/>
              <a:cs typeface="楷体" panose="02010609060101010101" charset="-122"/>
              <a:sym typeface="+mn-ea"/>
            </a:endParaRPr>
          </a:p>
          <a:p>
            <a:pPr>
              <a:lnSpc>
                <a:spcPct val="150000"/>
              </a:lnSpc>
              <a:spcBef>
                <a:spcPts val="0"/>
              </a:spcBef>
              <a:spcAft>
                <a:spcPts val="0"/>
              </a:spcAft>
            </a:pPr>
            <a:r>
              <a:rPr lang="zh-CN" altLang="en-US" sz="2400" b="1">
                <a:latin typeface="楷体" panose="02010609060101010101" charset="-122"/>
                <a:ea typeface="楷体" panose="02010609060101010101" charset="-122"/>
                <a:cs typeface="楷体" panose="02010609060101010101" charset="-122"/>
                <a:sym typeface="+mn-ea"/>
              </a:rPr>
              <a:t>多项式朴素贝叶斯</a:t>
            </a:r>
            <a:r>
              <a:rPr lang="zh-CN" altLang="en-US" sz="2400" b="1">
                <a:latin typeface="Times New Roman" panose="02020603050405020304" charset="0"/>
                <a:ea typeface="楷体" panose="02010609060101010101" charset="-122"/>
                <a:cs typeface="楷体" panose="02010609060101010101" charset="-122"/>
                <a:sym typeface="+mn-ea"/>
              </a:rPr>
              <a:t>（</a:t>
            </a:r>
            <a:r>
              <a:rPr lang="zh-CN" altLang="en-US" sz="2400" b="1">
                <a:latin typeface="Times New Roman" panose="02020603050405020304" charset="0"/>
                <a:ea typeface="楷体" panose="02010609060101010101" charset="-122"/>
                <a:cs typeface="Times New Roman" panose="02020603050405020304" charset="0"/>
                <a:sym typeface="+mn-ea"/>
              </a:rPr>
              <a:t>MNB）</a:t>
            </a:r>
            <a:r>
              <a:rPr lang="zh-CN" altLang="en-US" sz="2400" b="1">
                <a:latin typeface="楷体" panose="02010609060101010101" charset="-122"/>
                <a:ea typeface="楷体" panose="02010609060101010101" charset="-122"/>
                <a:cs typeface="楷体" panose="02010609060101010101" charset="-122"/>
                <a:sym typeface="+mn-ea"/>
              </a:rPr>
              <a:t>的改进</a:t>
            </a:r>
            <a:r>
              <a:rPr lang="zh-CN" altLang="en-US" sz="2400" b="1">
                <a:latin typeface="Times New Roman" panose="02020603050405020304" charset="0"/>
                <a:ea typeface="楷体" panose="02010609060101010101" charset="-122"/>
                <a:cs typeface="Times New Roman" panose="02020603050405020304" charset="0"/>
                <a:sym typeface="+mn-ea"/>
              </a:rPr>
              <a:t>（CFWMNB）</a:t>
            </a:r>
            <a:endParaRPr lang="zh-CN" altLang="en-US" sz="2400" b="1">
              <a:latin typeface="楷体" panose="02010609060101010101" charset="-122"/>
              <a:ea typeface="楷体" panose="02010609060101010101" charset="-122"/>
              <a:cs typeface="楷体" panose="02010609060101010101" charset="-122"/>
              <a:sym typeface="+mn-ea"/>
            </a:endParaRPr>
          </a:p>
          <a:p>
            <a:pPr indent="457200">
              <a:lnSpc>
                <a:spcPct val="150000"/>
              </a:lnSpc>
              <a:spcBef>
                <a:spcPts val="0"/>
              </a:spcBef>
              <a:spcAft>
                <a:spcPts val="0"/>
              </a:spcAft>
            </a:pPr>
            <a:endParaRPr lang="zh-CN" altLang="en-US" sz="2400">
              <a:latin typeface="楷体" panose="02010609060101010101" charset="-122"/>
              <a:ea typeface="楷体" panose="02010609060101010101" charset="-122"/>
              <a:cs typeface="楷体" panose="02010609060101010101" charset="-122"/>
              <a:sym typeface="+mn-ea"/>
            </a:endParaRPr>
          </a:p>
        </p:txBody>
      </p:sp>
      <p:sp>
        <p:nvSpPr>
          <p:cNvPr id="7" name="文本框 6"/>
          <p:cNvSpPr txBox="1"/>
          <p:nvPr/>
        </p:nvSpPr>
        <p:spPr>
          <a:xfrm>
            <a:off x="107315" y="4195445"/>
            <a:ext cx="11248390" cy="1198880"/>
          </a:xfrm>
          <a:prstGeom prst="rect">
            <a:avLst/>
          </a:prstGeom>
          <a:noFill/>
        </p:spPr>
        <p:txBody>
          <a:bodyPr wrap="square" rtlCol="0" anchor="t">
            <a:spAutoFit/>
          </a:bodyPr>
          <a:lstStyle/>
          <a:p>
            <a:pPr indent="457200">
              <a:lnSpc>
                <a:spcPct val="150000"/>
              </a:lnSpc>
              <a:spcBef>
                <a:spcPts val="0"/>
              </a:spcBef>
              <a:spcAft>
                <a:spcPts val="0"/>
              </a:spcAft>
            </a:pPr>
            <a:r>
              <a:rPr lang="zh-CN" altLang="en-US" sz="2400" b="1">
                <a:latin typeface="楷体" panose="02010609060101010101" charset="-122"/>
                <a:ea typeface="楷体" panose="02010609060101010101" charset="-122"/>
                <a:cs typeface="楷体" panose="02010609060101010101" charset="-122"/>
                <a:sym typeface="+mn-ea"/>
              </a:rPr>
              <a:t>补集朴素贝叶斯</a:t>
            </a:r>
            <a:r>
              <a:rPr lang="zh-CN" altLang="en-US" sz="2400" b="1">
                <a:latin typeface="Times New Roman" panose="02020603050405020304" charset="0"/>
                <a:ea typeface="楷体" panose="02010609060101010101" charset="-122"/>
                <a:cs typeface="Times New Roman" panose="02020603050405020304" charset="0"/>
                <a:sym typeface="+mn-ea"/>
              </a:rPr>
              <a:t>（CNB）</a:t>
            </a:r>
            <a:r>
              <a:rPr lang="zh-CN" altLang="en-US" sz="2400" b="1">
                <a:latin typeface="楷体" panose="02010609060101010101" charset="-122"/>
                <a:ea typeface="楷体" panose="02010609060101010101" charset="-122"/>
                <a:cs typeface="楷体" panose="02010609060101010101" charset="-122"/>
                <a:sym typeface="+mn-ea"/>
              </a:rPr>
              <a:t>的改进</a:t>
            </a:r>
            <a:r>
              <a:rPr lang="zh-CN" altLang="en-US" sz="2400" b="1">
                <a:latin typeface="Times New Roman" panose="02020603050405020304" charset="0"/>
                <a:ea typeface="楷体" panose="02010609060101010101" charset="-122"/>
                <a:cs typeface="Times New Roman" panose="02020603050405020304" charset="0"/>
                <a:sym typeface="+mn-ea"/>
              </a:rPr>
              <a:t>（CFWCNB）</a:t>
            </a:r>
          </a:p>
          <a:p>
            <a:pPr indent="457200">
              <a:lnSpc>
                <a:spcPct val="150000"/>
              </a:lnSpc>
              <a:spcBef>
                <a:spcPts val="0"/>
              </a:spcBef>
              <a:spcAft>
                <a:spcPts val="0"/>
              </a:spcAft>
            </a:pPr>
            <a:endParaRPr lang="zh-CN" altLang="en-US" sz="2400" b="1">
              <a:latin typeface="Times New Roman" panose="02020603050405020304" charset="0"/>
              <a:ea typeface="楷体" panose="02010609060101010101" charset="-122"/>
              <a:cs typeface="Times New Roman" panose="02020603050405020304" charset="0"/>
              <a:sym typeface="+mn-ea"/>
            </a:endParaRPr>
          </a:p>
        </p:txBody>
      </p:sp>
      <p:pic>
        <p:nvPicPr>
          <p:cNvPr id="10" name="图片 9"/>
          <p:cNvPicPr>
            <a:picLocks noChangeAspect="1"/>
          </p:cNvPicPr>
          <p:nvPr/>
        </p:nvPicPr>
        <p:blipFill>
          <a:blip r:embed="rId5"/>
          <a:stretch>
            <a:fillRect/>
          </a:stretch>
        </p:blipFill>
        <p:spPr>
          <a:xfrm>
            <a:off x="3001010" y="3203575"/>
            <a:ext cx="6189980" cy="991870"/>
          </a:xfrm>
          <a:prstGeom prst="rect">
            <a:avLst/>
          </a:prstGeom>
        </p:spPr>
      </p:pic>
      <p:pic>
        <p:nvPicPr>
          <p:cNvPr id="11" name="图片 10"/>
          <p:cNvPicPr>
            <a:picLocks noChangeAspect="1"/>
          </p:cNvPicPr>
          <p:nvPr/>
        </p:nvPicPr>
        <p:blipFill>
          <a:blip r:embed="rId6"/>
          <a:stretch>
            <a:fillRect/>
          </a:stretch>
        </p:blipFill>
        <p:spPr>
          <a:xfrm>
            <a:off x="3103245" y="4832985"/>
            <a:ext cx="5985510" cy="10515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63265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问题以及解决方案</a:t>
            </a:r>
          </a:p>
        </p:txBody>
      </p:sp>
      <p:sp>
        <p:nvSpPr>
          <p:cNvPr id="2" name="文本框 1"/>
          <p:cNvSpPr txBox="1"/>
          <p:nvPr/>
        </p:nvSpPr>
        <p:spPr>
          <a:xfrm>
            <a:off x="631825" y="861060"/>
            <a:ext cx="10877550" cy="4154170"/>
          </a:xfrm>
          <a:prstGeom prst="rect">
            <a:avLst/>
          </a:prstGeom>
          <a:noFill/>
        </p:spPr>
        <p:txBody>
          <a:bodyPr wrap="square" rtlCol="0">
            <a:spAutoFit/>
          </a:bodyPr>
          <a:lstStyle/>
          <a:p>
            <a:pPr marL="457200" indent="-457200">
              <a:lnSpc>
                <a:spcPct val="150000"/>
              </a:lnSpc>
              <a:spcBef>
                <a:spcPts val="0"/>
              </a:spcBef>
              <a:spcAft>
                <a:spcPts val="0"/>
              </a:spcAft>
              <a:buAutoNum type="arabicPeriod"/>
            </a:pPr>
            <a:r>
              <a:rPr lang="zh-CN" altLang="en-US" sz="2200">
                <a:solidFill>
                  <a:schemeClr val="tx1"/>
                </a:solidFill>
                <a:latin typeface="楷体" panose="02010609060101010101" charset="-122"/>
                <a:ea typeface="楷体" panose="02010609060101010101" charset="-122"/>
                <a:cs typeface="楷体" panose="02010609060101010101" charset="-122"/>
                <a:sym typeface="+mn-ea"/>
              </a:rPr>
              <a:t>互信息通常要求特征值为名义型</a:t>
            </a:r>
            <a:r>
              <a:rPr lang="zh-CN" altLang="en-US" sz="2200">
                <a:latin typeface="Times New Roman" panose="02020603050405020304" charset="0"/>
                <a:ea typeface="楷体" panose="02010609060101010101" charset="-122"/>
                <a:cs typeface="Times New Roman" panose="02020603050405020304" charset="0"/>
                <a:sym typeface="+mn-ea"/>
              </a:rPr>
              <a:t>（nominal）</a:t>
            </a:r>
            <a:r>
              <a:rPr lang="zh-CN" altLang="en-US" sz="2200">
                <a:latin typeface="楷体" panose="02010609060101010101" charset="-122"/>
                <a:ea typeface="楷体" panose="02010609060101010101" charset="-122"/>
                <a:cs typeface="楷体" panose="02010609060101010101" charset="-122"/>
                <a:sym typeface="+mn-ea"/>
              </a:rPr>
              <a:t>，即分类的、离散的、非数值的。然而，在文本分类中，</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特征值（即单词频率）是整数型的</a:t>
            </a:r>
            <a:r>
              <a:rPr lang="zh-CN" altLang="en-US" sz="2200">
                <a:solidFill>
                  <a:srgbClr val="FF0000"/>
                </a:solidFill>
                <a:latin typeface="Times New Roman" panose="02020603050405020304" charset="0"/>
                <a:ea typeface="楷体" panose="02010609060101010101" charset="-122"/>
                <a:cs typeface="Times New Roman" panose="02020603050405020304" charset="0"/>
                <a:sym typeface="+mn-ea"/>
              </a:rPr>
              <a:t>（integral）</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，这通常不被直接视为名义型数据</a:t>
            </a:r>
            <a:r>
              <a:rPr lang="zh-CN" altLang="en-US" sz="2200">
                <a:latin typeface="楷体" panose="02010609060101010101" charset="-122"/>
                <a:ea typeface="楷体" panose="02010609060101010101" charset="-122"/>
                <a:cs typeface="楷体" panose="02010609060101010101" charset="-122"/>
                <a:sym typeface="+mn-ea"/>
              </a:rPr>
              <a:t>；</a:t>
            </a:r>
          </a:p>
          <a:p>
            <a:pPr marL="457200" indent="-457200">
              <a:lnSpc>
                <a:spcPct val="150000"/>
              </a:lnSpc>
              <a:spcBef>
                <a:spcPts val="0"/>
              </a:spcBef>
              <a:spcAft>
                <a:spcPts val="0"/>
              </a:spcAft>
              <a:buAutoNum type="arabicPeriod"/>
            </a:pPr>
            <a:r>
              <a:rPr lang="zh-CN" altLang="en-US" sz="2200">
                <a:latin typeface="楷体" panose="02010609060101010101" charset="-122"/>
                <a:ea typeface="楷体" panose="02010609060101010101" charset="-122"/>
                <a:cs typeface="楷体" panose="02010609060101010101" charset="-122"/>
                <a:sym typeface="+mn-ea"/>
              </a:rPr>
              <a:t>数据集往往表现为一个</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稀疏矩阵</a:t>
            </a:r>
            <a:r>
              <a:rPr lang="zh-CN" altLang="en-US" sz="2200">
                <a:latin typeface="楷体" panose="02010609060101010101" charset="-122"/>
                <a:ea typeface="楷体" panose="02010609060101010101" charset="-122"/>
                <a:cs typeface="楷体" panose="02010609060101010101" charset="-122"/>
                <a:sym typeface="+mn-ea"/>
              </a:rPr>
              <a:t>，其中大部分特征值（即单词频率）为零，只有少数特征值大于零。</a:t>
            </a:r>
          </a:p>
          <a:p>
            <a:pPr indent="457200">
              <a:lnSpc>
                <a:spcPct val="150000"/>
              </a:lnSpc>
              <a:spcBef>
                <a:spcPts val="0"/>
              </a:spcBef>
              <a:spcAft>
                <a:spcPts val="0"/>
              </a:spcAft>
              <a:buNone/>
            </a:pPr>
            <a:r>
              <a:rPr lang="zh-CN" altLang="en-US" sz="2200">
                <a:latin typeface="楷体" panose="02010609060101010101" charset="-122"/>
                <a:ea typeface="楷体" panose="02010609060101010101" charset="-122"/>
                <a:cs typeface="楷体" panose="02010609060101010101" charset="-122"/>
                <a:sym typeface="+mn-ea"/>
              </a:rPr>
              <a:t>为了应用互信息，</a:t>
            </a:r>
            <a:r>
              <a:rPr lang="zh-CN" altLang="en-US" sz="2200">
                <a:solidFill>
                  <a:srgbClr val="FF0000"/>
                </a:solidFill>
                <a:latin typeface="楷体" panose="02010609060101010101" charset="-122"/>
                <a:ea typeface="楷体" panose="02010609060101010101" charset="-122"/>
                <a:cs typeface="楷体" panose="02010609060101010101" charset="-122"/>
                <a:sym typeface="+mn-ea"/>
              </a:rPr>
              <a:t>所有特征（单词）只取两个值——零和非零</a:t>
            </a:r>
            <a:r>
              <a:rPr lang="zh-CN" altLang="en-US" sz="2200">
                <a:latin typeface="楷体" panose="02010609060101010101" charset="-122"/>
                <a:ea typeface="楷体" panose="02010609060101010101" charset="-122"/>
                <a:cs typeface="楷体" panose="02010609060101010101" charset="-122"/>
                <a:sym typeface="+mn-ea"/>
              </a:rPr>
              <a:t>。这里，零表示单词在文档中未出现，非零（通常为正整数）表示该单词的出现（不论其出现次数）。基于这个假设，作者修改了互信息的计算公式：</a:t>
            </a:r>
          </a:p>
        </p:txBody>
      </p:sp>
      <p:pic>
        <p:nvPicPr>
          <p:cNvPr id="8" name="图片 7"/>
          <p:cNvPicPr>
            <a:picLocks noChangeAspect="1"/>
          </p:cNvPicPr>
          <p:nvPr/>
        </p:nvPicPr>
        <p:blipFill>
          <a:blip r:embed="rId5"/>
          <a:stretch>
            <a:fillRect/>
          </a:stretch>
        </p:blipFill>
        <p:spPr>
          <a:xfrm>
            <a:off x="3634740" y="5045710"/>
            <a:ext cx="5252085" cy="15951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6326505" cy="460375"/>
          </a:xfrm>
          <a:prstGeom prst="rect">
            <a:avLst/>
          </a:prstGeom>
          <a:noFill/>
        </p:spPr>
        <p:txBody>
          <a:bodyPr wrap="square" rtlCol="0">
            <a:spAutoFit/>
          </a:bodyPr>
          <a:lstStyle/>
          <a:p>
            <a:r>
              <a:rPr lang="en-US" altLang="zh-CN" sz="2400" b="1" spc="300" dirty="0">
                <a:solidFill>
                  <a:schemeClr val="bg1"/>
                </a:solidFill>
                <a:latin typeface="微软雅黑" panose="020B0503020204020204" pitchFamily="34" charset="-122"/>
                <a:ea typeface="微软雅黑" panose="020B0503020204020204" pitchFamily="34" charset="-122"/>
              </a:rPr>
              <a:t>15</a:t>
            </a:r>
            <a:r>
              <a:rPr lang="zh-CN" altLang="en-US" sz="2400" b="1" spc="300" dirty="0">
                <a:solidFill>
                  <a:schemeClr val="bg1"/>
                </a:solidFill>
                <a:latin typeface="微软雅黑" panose="020B0503020204020204" pitchFamily="34" charset="-122"/>
                <a:ea typeface="微软雅黑" panose="020B0503020204020204" pitchFamily="34" charset="-122"/>
              </a:rPr>
              <a:t>个文本数据集上的实验及结果</a:t>
            </a:r>
          </a:p>
        </p:txBody>
      </p:sp>
      <p:sp>
        <p:nvSpPr>
          <p:cNvPr id="5" name="文本框 4"/>
          <p:cNvSpPr txBox="1"/>
          <p:nvPr/>
        </p:nvSpPr>
        <p:spPr>
          <a:xfrm>
            <a:off x="465455" y="822325"/>
            <a:ext cx="11400790" cy="2306955"/>
          </a:xfrm>
          <a:prstGeom prst="rect">
            <a:avLst/>
          </a:prstGeom>
          <a:noFill/>
        </p:spPr>
        <p:txBody>
          <a:bodyPr wrap="square" rtlCol="0">
            <a:sp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研究者使用了</a:t>
            </a:r>
            <a:r>
              <a:rPr lang="zh-CN" altLang="en-US" sz="2400">
                <a:latin typeface="Times New Roman" panose="02020603050405020304" charset="0"/>
                <a:ea typeface="楷体" panose="02010609060101010101" charset="-122"/>
                <a:cs typeface="Times New Roman" panose="02020603050405020304" charset="0"/>
                <a:sym typeface="+mn-ea"/>
              </a:rPr>
              <a:t>15</a:t>
            </a:r>
            <a:r>
              <a:rPr lang="zh-CN" altLang="en-US" sz="2400">
                <a:latin typeface="楷体" panose="02010609060101010101" charset="-122"/>
                <a:ea typeface="楷体" panose="02010609060101010101" charset="-122"/>
                <a:cs typeface="楷体" panose="02010609060101010101" charset="-122"/>
                <a:sym typeface="+mn-ea"/>
              </a:rPr>
              <a:t>个文本数据集来评估他们的方法，设计了两组实验，每组实验分别对比了原始版本的</a:t>
            </a:r>
            <a:r>
              <a:rPr lang="zh-CN" altLang="en-US" sz="2400">
                <a:latin typeface="Times New Roman" panose="02020603050405020304" charset="0"/>
                <a:ea typeface="楷体" panose="02010609060101010101" charset="-122"/>
                <a:cs typeface="Times New Roman" panose="02020603050405020304" charset="0"/>
                <a:sym typeface="+mn-ea"/>
              </a:rPr>
              <a:t>MNB</a:t>
            </a:r>
            <a:r>
              <a:rPr lang="zh-CN" altLang="en-US" sz="2400">
                <a:latin typeface="楷体" panose="02010609060101010101" charset="-122"/>
                <a:ea typeface="楷体" panose="02010609060101010101" charset="-122"/>
                <a:cs typeface="楷体" panose="02010609060101010101" charset="-122"/>
                <a:sym typeface="+mn-ea"/>
              </a:rPr>
              <a:t>和</a:t>
            </a:r>
            <a:r>
              <a:rPr lang="zh-CN" altLang="en-US" sz="2400">
                <a:latin typeface="Times New Roman" panose="02020603050405020304" charset="0"/>
                <a:ea typeface="楷体" panose="02010609060101010101" charset="-122"/>
                <a:cs typeface="Times New Roman" panose="02020603050405020304" charset="0"/>
                <a:sym typeface="+mn-ea"/>
              </a:rPr>
              <a:t>CNB</a:t>
            </a:r>
            <a:r>
              <a:rPr lang="zh-CN" altLang="en-US" sz="2400">
                <a:latin typeface="楷体" panose="02010609060101010101" charset="-122"/>
                <a:ea typeface="楷体" panose="02010609060101010101" charset="-122"/>
                <a:cs typeface="楷体" panose="02010609060101010101" charset="-122"/>
                <a:sym typeface="+mn-ea"/>
              </a:rPr>
              <a:t>与它们基于</a:t>
            </a:r>
            <a:r>
              <a:rPr lang="zh-CN" altLang="en-US" sz="2400">
                <a:latin typeface="Times New Roman" panose="02020603050405020304" charset="0"/>
                <a:ea typeface="楷体" panose="02010609060101010101" charset="-122"/>
                <a:cs typeface="Times New Roman" panose="02020603050405020304" charset="0"/>
                <a:sym typeface="+mn-ea"/>
              </a:rPr>
              <a:t>CFW</a:t>
            </a:r>
            <a:r>
              <a:rPr lang="zh-CN" altLang="en-US" sz="2400">
                <a:latin typeface="楷体" panose="02010609060101010101" charset="-122"/>
                <a:ea typeface="楷体" panose="02010609060101010101" charset="-122"/>
                <a:cs typeface="楷体" panose="02010609060101010101" charset="-122"/>
                <a:sym typeface="+mn-ea"/>
              </a:rPr>
              <a:t>的特征加权版本</a:t>
            </a:r>
            <a:r>
              <a:rPr lang="zh-CN" altLang="en-US" sz="2400">
                <a:latin typeface="Times New Roman" panose="02020603050405020304" charset="0"/>
                <a:ea typeface="楷体" panose="02010609060101010101" charset="-122"/>
                <a:cs typeface="Times New Roman" panose="02020603050405020304" charset="0"/>
                <a:sym typeface="+mn-ea"/>
              </a:rPr>
              <a:t>（CFWMNB</a:t>
            </a:r>
            <a:r>
              <a:rPr lang="zh-CN" altLang="en-US" sz="2400">
                <a:latin typeface="楷体" panose="02010609060101010101" charset="-122"/>
                <a:ea typeface="楷体" panose="02010609060101010101" charset="-122"/>
                <a:cs typeface="楷体" panose="02010609060101010101" charset="-122"/>
                <a:sym typeface="+mn-ea"/>
              </a:rPr>
              <a:t>和</a:t>
            </a:r>
            <a:r>
              <a:rPr lang="zh-CN" altLang="en-US" sz="2400">
                <a:latin typeface="Times New Roman" panose="02020603050405020304" charset="0"/>
                <a:ea typeface="楷体" panose="02010609060101010101" charset="-122"/>
                <a:cs typeface="Times New Roman" panose="02020603050405020304" charset="0"/>
                <a:sym typeface="+mn-ea"/>
              </a:rPr>
              <a:t>CFWCNB）</a:t>
            </a:r>
            <a:r>
              <a:rPr lang="zh-CN" altLang="en-US" sz="2400">
                <a:latin typeface="楷体" panose="02010609060101010101" charset="-122"/>
                <a:ea typeface="楷体" panose="02010609060101010101" charset="-122"/>
                <a:cs typeface="楷体" panose="02010609060101010101" charset="-122"/>
                <a:sym typeface="+mn-ea"/>
              </a:rPr>
              <a:t>。</a:t>
            </a:r>
          </a:p>
          <a:p>
            <a:pPr indent="457200">
              <a:lnSpc>
                <a:spcPct val="150000"/>
              </a:lnSpc>
              <a:spcBef>
                <a:spcPts val="0"/>
              </a:spcBef>
              <a:spcAft>
                <a:spcPts val="0"/>
              </a:spcAft>
            </a:pPr>
            <a:endParaRPr lang="zh-CN" altLang="en-US" sz="2400">
              <a:latin typeface="楷体" panose="02010609060101010101" charset="-122"/>
              <a:ea typeface="楷体" panose="02010609060101010101" charset="-122"/>
              <a:cs typeface="楷体" panose="02010609060101010101" charset="-122"/>
              <a:sym typeface="+mn-ea"/>
            </a:endParaRPr>
          </a:p>
        </p:txBody>
      </p:sp>
      <p:pic>
        <p:nvPicPr>
          <p:cNvPr id="7" name="图片 6"/>
          <p:cNvPicPr>
            <a:picLocks noChangeAspect="1"/>
          </p:cNvPicPr>
          <p:nvPr/>
        </p:nvPicPr>
        <p:blipFill>
          <a:blip r:embed="rId5"/>
          <a:stretch>
            <a:fillRect/>
          </a:stretch>
        </p:blipFill>
        <p:spPr>
          <a:xfrm>
            <a:off x="2720975" y="2120900"/>
            <a:ext cx="8409940" cy="44062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3572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448267" y="1776571"/>
            <a:ext cx="0" cy="3386138"/>
          </a:xfrm>
          <a:prstGeom prst="line">
            <a:avLst/>
          </a:prstGeom>
          <a:ln>
            <a:solidFill>
              <a:srgbClr val="9F1C2C"/>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98385" y="2852420"/>
            <a:ext cx="2462530" cy="583565"/>
          </a:xfrm>
          <a:prstGeom prst="rect">
            <a:avLst/>
          </a:prstGeom>
          <a:noFill/>
        </p:spPr>
        <p:txBody>
          <a:bodyPr wrap="square" rtlCol="0">
            <a:spAutoFit/>
            <a:scene3d>
              <a:camera prst="orthographicFront"/>
              <a:lightRig rig="threePt" dir="t"/>
            </a:scene3d>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算法设计</a:t>
            </a:r>
          </a:p>
        </p:txBody>
      </p:sp>
      <p:sp>
        <p:nvSpPr>
          <p:cNvPr id="26" name="文本框 25"/>
          <p:cNvSpPr txBox="1"/>
          <p:nvPr/>
        </p:nvSpPr>
        <p:spPr>
          <a:xfrm>
            <a:off x="7398385" y="3598545"/>
            <a:ext cx="2308860" cy="583565"/>
          </a:xfrm>
          <a:prstGeom prst="rect">
            <a:avLst/>
          </a:prstGeom>
          <a:noFill/>
        </p:spPr>
        <p:txBody>
          <a:bodyPr wrap="square" rtlCol="0">
            <a:spAutoFit/>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实验分析</a:t>
            </a:r>
          </a:p>
        </p:txBody>
      </p:sp>
      <p:sp>
        <p:nvSpPr>
          <p:cNvPr id="27" name="文本框 26"/>
          <p:cNvSpPr txBox="1"/>
          <p:nvPr/>
        </p:nvSpPr>
        <p:spPr>
          <a:xfrm>
            <a:off x="7398385" y="4345305"/>
            <a:ext cx="3451225" cy="583565"/>
          </a:xfrm>
          <a:prstGeom prst="rect">
            <a:avLst/>
          </a:prstGeom>
          <a:noFill/>
        </p:spPr>
        <p:txBody>
          <a:bodyPr wrap="square" rtlCol="0">
            <a:spAutoFit/>
          </a:bodyPr>
          <a:lstStyle/>
          <a:p>
            <a:r>
              <a:rPr lang="zh-CN" altLang="en-US" sz="3200" b="1" spc="300" dirty="0">
                <a:solidFill>
                  <a:srgbClr val="880000"/>
                </a:solidFill>
                <a:latin typeface="微软雅黑" panose="020B0503020204020204" pitchFamily="34" charset="-122"/>
                <a:ea typeface="微软雅黑" panose="020B0503020204020204" pitchFamily="34" charset="-122"/>
              </a:rPr>
              <a:t>研究结论与思考</a:t>
            </a:r>
          </a:p>
        </p:txBody>
      </p:sp>
      <p:grpSp>
        <p:nvGrpSpPr>
          <p:cNvPr id="19" name="组合 18"/>
          <p:cNvGrpSpPr/>
          <p:nvPr/>
        </p:nvGrpSpPr>
        <p:grpSpPr>
          <a:xfrm>
            <a:off x="3081180" y="2237674"/>
            <a:ext cx="1947861" cy="1940713"/>
            <a:chOff x="1709739" y="2636838"/>
            <a:chExt cx="1590160" cy="1584325"/>
          </a:xfrm>
          <a:solidFill>
            <a:srgbClr val="9A1E2D"/>
          </a:solidFill>
          <a:effectLst/>
        </p:grpSpPr>
        <p:sp>
          <p:nvSpPr>
            <p:cNvPr id="9"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5" name="文本框 34"/>
          <p:cNvSpPr txBox="1"/>
          <p:nvPr/>
        </p:nvSpPr>
        <p:spPr>
          <a:xfrm>
            <a:off x="2726373" y="4178387"/>
            <a:ext cx="2657475" cy="521970"/>
          </a:xfrm>
          <a:prstGeom prst="rect">
            <a:avLst/>
          </a:prstGeom>
          <a:noFill/>
        </p:spPr>
        <p:txBody>
          <a:bodyPr wrap="square" rtlCol="0">
            <a:spAutoFit/>
          </a:bodyPr>
          <a:lstStyle/>
          <a:p>
            <a:pPr algn="ctr"/>
            <a:r>
              <a:rPr lang="en-US" altLang="zh-CN" sz="2800" b="1" spc="300" dirty="0">
                <a:solidFill>
                  <a:srgbClr val="9A1E2D"/>
                </a:solidFill>
                <a:latin typeface="微软雅黑" panose="020B0503020204020204" pitchFamily="34" charset="-122"/>
                <a:ea typeface="微软雅黑" panose="020B0503020204020204" pitchFamily="34" charset="-122"/>
              </a:rPr>
              <a:t>CONTENTS</a:t>
            </a:r>
          </a:p>
        </p:txBody>
      </p:sp>
      <p:sp>
        <p:nvSpPr>
          <p:cNvPr id="22" name="文本框 21"/>
          <p:cNvSpPr txBox="1"/>
          <p:nvPr/>
        </p:nvSpPr>
        <p:spPr>
          <a:xfrm>
            <a:off x="7398385" y="2105660"/>
            <a:ext cx="2463165" cy="583565"/>
          </a:xfrm>
          <a:prstGeom prst="rect">
            <a:avLst/>
          </a:prstGeom>
          <a:noFill/>
        </p:spPr>
        <p:txBody>
          <a:bodyPr wrap="square" rtlCol="0">
            <a:spAutoFit/>
          </a:bodyPr>
          <a:lstStyle/>
          <a:p>
            <a:r>
              <a:rPr lang="zh-CN" altLang="en-US" sz="3200" b="1" spc="300" dirty="0">
                <a:solidFill>
                  <a:srgbClr val="666666"/>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背景介绍</a:t>
            </a:r>
          </a:p>
        </p:txBody>
      </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63265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论文结论</a:t>
            </a:r>
          </a:p>
        </p:txBody>
      </p:sp>
      <p:sp>
        <p:nvSpPr>
          <p:cNvPr id="2" name="文本框 1"/>
          <p:cNvSpPr txBox="1"/>
          <p:nvPr/>
        </p:nvSpPr>
        <p:spPr>
          <a:xfrm>
            <a:off x="538480" y="904875"/>
            <a:ext cx="10942320" cy="2306955"/>
          </a:xfrm>
          <a:prstGeom prst="rect">
            <a:avLst/>
          </a:prstGeom>
          <a:noFill/>
        </p:spPr>
        <p:txBody>
          <a:bodyPr wrap="square" rtlCol="0">
            <a:sp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本文提出了一种基于相关性的特征加权</a:t>
            </a:r>
            <a:r>
              <a:rPr lang="en-US" altLang="zh-CN" sz="2400">
                <a:latin typeface="Times New Roman" panose="02020603050405020304" charset="0"/>
                <a:ea typeface="楷体" panose="02010609060101010101" charset="-122"/>
                <a:cs typeface="Times New Roman" panose="02020603050405020304" charset="0"/>
                <a:sym typeface="+mn-ea"/>
              </a:rPr>
              <a:t>Filter CFW</a:t>
            </a:r>
            <a:r>
              <a:rPr lang="zh-CN" altLang="en-US" sz="2400">
                <a:latin typeface="楷体" panose="02010609060101010101" charset="-122"/>
                <a:ea typeface="楷体" panose="02010609060101010101" charset="-122"/>
                <a:cs typeface="楷体" panose="02010609060101010101" charset="-122"/>
                <a:sym typeface="+mn-ea"/>
              </a:rPr>
              <a:t>。在该算法中中，特征的权重是特征和类别相关性和平均特征-特征冗余性之间的差的</a:t>
            </a:r>
            <a:r>
              <a:rPr lang="zh-CN" altLang="en-US" sz="2400">
                <a:latin typeface="Times New Roman" panose="02020603050405020304" charset="0"/>
                <a:ea typeface="楷体" panose="02010609060101010101" charset="-122"/>
                <a:cs typeface="Times New Roman" panose="02020603050405020304" charset="0"/>
                <a:sym typeface="+mn-ea"/>
              </a:rPr>
              <a:t>sigmoid</a:t>
            </a:r>
            <a:r>
              <a:rPr lang="zh-CN" altLang="en-US" sz="2400">
                <a:latin typeface="楷体" panose="02010609060101010101" charset="-122"/>
                <a:ea typeface="楷体" panose="02010609060101010101" charset="-122"/>
                <a:cs typeface="楷体" panose="02010609060101010101" charset="-122"/>
                <a:sym typeface="+mn-ea"/>
              </a:rPr>
              <a:t>变换。大量的实验结果表明，</a:t>
            </a:r>
            <a:r>
              <a:rPr lang="zh-CN" altLang="en-US" sz="2400">
                <a:latin typeface="Times New Roman" panose="02020603050405020304" charset="0"/>
                <a:ea typeface="楷体" panose="02010609060101010101" charset="-122"/>
                <a:cs typeface="Times New Roman" panose="02020603050405020304" charset="0"/>
                <a:sym typeface="+mn-ea"/>
              </a:rPr>
              <a:t>CFW</a:t>
            </a:r>
            <a:r>
              <a:rPr lang="zh-CN" altLang="en-US" sz="2400">
                <a:latin typeface="楷体" panose="02010609060101010101" charset="-122"/>
                <a:ea typeface="楷体" panose="02010609060101010101" charset="-122"/>
                <a:cs typeface="楷体" panose="02010609060101010101" charset="-122"/>
                <a:sym typeface="+mn-ea"/>
              </a:rPr>
              <a:t>相比</a:t>
            </a:r>
            <a:r>
              <a:rPr lang="zh-CN" altLang="en-US" sz="2400">
                <a:latin typeface="Times New Roman" panose="02020603050405020304" charset="0"/>
                <a:ea typeface="楷体" panose="02010609060101010101" charset="-122"/>
                <a:cs typeface="Times New Roman" panose="02020603050405020304" charset="0"/>
                <a:sym typeface="+mn-ea"/>
              </a:rPr>
              <a:t>NB</a:t>
            </a:r>
            <a:r>
              <a:rPr lang="zh-CN" altLang="en-US" sz="2400">
                <a:latin typeface="楷体" panose="02010609060101010101" charset="-122"/>
                <a:ea typeface="楷体" panose="02010609060101010101" charset="-122"/>
                <a:cs typeface="楷体" panose="02010609060101010101" charset="-122"/>
                <a:sym typeface="+mn-ea"/>
              </a:rPr>
              <a:t>和所有其他现有特征加权</a:t>
            </a:r>
            <a:r>
              <a:rPr lang="en-US" altLang="zh-CN" sz="2400">
                <a:latin typeface="Times New Roman" panose="02020603050405020304" charset="0"/>
                <a:ea typeface="楷体" panose="02010609060101010101" charset="-122"/>
                <a:cs typeface="Times New Roman" panose="02020603050405020304" charset="0"/>
                <a:sym typeface="+mn-ea"/>
              </a:rPr>
              <a:t>Filter</a:t>
            </a:r>
            <a:r>
              <a:rPr lang="zh-CN" altLang="en-US" sz="2400">
                <a:latin typeface="楷体" panose="02010609060101010101" charset="-122"/>
                <a:ea typeface="楷体" panose="02010609060101010101" charset="-122"/>
                <a:cs typeface="楷体" panose="02010609060101010101" charset="-122"/>
                <a:sym typeface="+mn-ea"/>
              </a:rPr>
              <a:t>具有更好的整体性能。考虑到其计算复杂性和最终模型的简单性，</a:t>
            </a:r>
            <a:r>
              <a:rPr lang="zh-CN" altLang="en-US" sz="2400">
                <a:latin typeface="Times New Roman" panose="02020603050405020304" charset="0"/>
                <a:ea typeface="楷体" panose="02010609060101010101" charset="-122"/>
                <a:cs typeface="Times New Roman" panose="02020603050405020304" charset="0"/>
                <a:sym typeface="+mn-ea"/>
              </a:rPr>
              <a:t>CFW</a:t>
            </a:r>
            <a:r>
              <a:rPr lang="zh-CN" altLang="en-US" sz="2400">
                <a:latin typeface="楷体" panose="02010609060101010101" charset="-122"/>
                <a:ea typeface="楷体" panose="02010609060101010101" charset="-122"/>
                <a:cs typeface="楷体" panose="02010609060101010101" charset="-122"/>
                <a:sym typeface="+mn-ea"/>
              </a:rPr>
              <a:t>是一种很高效的特征加权方法。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6" name="文本框 18"/>
          <p:cNvSpPr txBox="1"/>
          <p:nvPr/>
        </p:nvSpPr>
        <p:spPr>
          <a:xfrm>
            <a:off x="1147445" y="165735"/>
            <a:ext cx="63265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思考</a:t>
            </a:r>
          </a:p>
        </p:txBody>
      </p:sp>
      <p:sp>
        <p:nvSpPr>
          <p:cNvPr id="5" name="文本框 4"/>
          <p:cNvSpPr txBox="1"/>
          <p:nvPr/>
        </p:nvSpPr>
        <p:spPr>
          <a:xfrm>
            <a:off x="708025" y="1050925"/>
            <a:ext cx="10775950" cy="4523105"/>
          </a:xfrm>
          <a:prstGeom prst="rect">
            <a:avLst/>
          </a:prstGeom>
          <a:noFill/>
        </p:spPr>
        <p:txBody>
          <a:bodyPr wrap="square" rtlCol="0">
            <a:spAutoFit/>
          </a:bodyPr>
          <a:lstStyle/>
          <a:p>
            <a:pPr marL="342900"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除了该论文中基于相关性，冗余性的方法外，是否有更加有效的权重调整方法</a:t>
            </a:r>
          </a:p>
          <a:p>
            <a:pPr marL="342900"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是否可以结合其他特征选择方法，以进一步提高特征的有效性和分类的准确性</a:t>
            </a:r>
          </a:p>
          <a:p>
            <a:pPr marL="342900"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在舰载机保障作业态势感知中可以将加权后的特征建立风险预警模型，及时发现并应对潜在的保障作业风险。</a:t>
            </a:r>
          </a:p>
          <a:p>
            <a:pPr marL="342900"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在保障作业决策过程中，考虑各特征的权重，为决策者提供科学的依据，提高决策的合理性和准确性。</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4335" y="3310255"/>
            <a:ext cx="9069705" cy="1958975"/>
          </a:xfrm>
          <a:prstGeom prst="rect">
            <a:avLst/>
          </a:prstGeom>
          <a:solidFill>
            <a:srgbClr val="9F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spc="300" dirty="0">
              <a:latin typeface="微软雅黑" panose="020B0503020204020204" pitchFamily="34" charset="-122"/>
              <a:ea typeface="微软雅黑" panose="020B0503020204020204" pitchFamily="34" charset="-122"/>
            </a:endParaRPr>
          </a:p>
          <a:p>
            <a:pPr algn="ctr"/>
            <a:endParaRPr lang="zh-HK" altLang="en-US" sz="4400" b="1" spc="300"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5161915" y="1383910"/>
            <a:ext cx="1847850" cy="1720986"/>
            <a:chOff x="1164" y="687"/>
            <a:chExt cx="3219" cy="2998"/>
          </a:xfrm>
          <a:solidFill>
            <a:srgbClr val="9F1C2C"/>
          </a:solidFill>
        </p:grpSpPr>
        <p:sp>
          <p:nvSpPr>
            <p:cNvPr id="10"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1"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23" name="组合 22"/>
          <p:cNvGrpSpPr/>
          <p:nvPr/>
        </p:nvGrpSpPr>
        <p:grpSpPr>
          <a:xfrm>
            <a:off x="2537342" y="3310087"/>
            <a:ext cx="7117333" cy="1852553"/>
            <a:chOff x="454847" y="2454354"/>
            <a:chExt cx="7117333" cy="1852553"/>
          </a:xfrm>
        </p:grpSpPr>
        <p:sp>
          <p:nvSpPr>
            <p:cNvPr id="24" name="0"/>
            <p:cNvSpPr>
              <a:spLocks noChangeArrowheads="1"/>
            </p:cNvSpPr>
            <p:nvPr/>
          </p:nvSpPr>
          <p:spPr bwMode="auto">
            <a:xfrm>
              <a:off x="454847" y="3475910"/>
              <a:ext cx="71173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zh-CN" altLang="en-US" sz="5400" b="1" dirty="0">
                  <a:solidFill>
                    <a:schemeClr val="bg1"/>
                  </a:solidFill>
                  <a:ea typeface="思源宋体 CN Medium" panose="02020500000000000000" pitchFamily="18" charset="-122"/>
                  <a:cs typeface="Malgun Gothic Semilight" panose="020B0502040204020203" pitchFamily="34" charset="-122"/>
                  <a:sym typeface="+mn-lt"/>
                </a:rPr>
                <a:t>敬请老师同学批判指正</a:t>
              </a:r>
            </a:p>
          </p:txBody>
        </p:sp>
        <p:sp>
          <p:nvSpPr>
            <p:cNvPr id="26" name="0"/>
            <p:cNvSpPr>
              <a:spLocks noChangeArrowheads="1"/>
            </p:cNvSpPr>
            <p:nvPr/>
          </p:nvSpPr>
          <p:spPr bwMode="auto">
            <a:xfrm>
              <a:off x="2098750" y="2454354"/>
              <a:ext cx="38295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6000" b="1" dirty="0">
                  <a:solidFill>
                    <a:schemeClr val="bg1"/>
                  </a:solidFill>
                  <a:ea typeface="思源宋体 CN Medium" panose="02020500000000000000" pitchFamily="18" charset="-122"/>
                  <a:cs typeface="Malgun Gothic Semilight" panose="020B0502040204020203" pitchFamily="34" charset="-122"/>
                  <a:sym typeface="+mn-lt"/>
                </a:rPr>
                <a:t>THANK YOU</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930" y="0"/>
            <a:ext cx="11355070"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061720" y="175895"/>
            <a:ext cx="75584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机器学习</a:t>
            </a:r>
          </a:p>
        </p:txBody>
      </p:sp>
      <p:sp>
        <p:nvSpPr>
          <p:cNvPr id="25" name="矩形 24"/>
          <p:cNvSpPr/>
          <p:nvPr/>
        </p:nvSpPr>
        <p:spPr>
          <a:xfrm>
            <a:off x="5862955" y="2449830"/>
            <a:ext cx="1520190" cy="299085"/>
          </a:xfrm>
          <a:prstGeom prst="rect">
            <a:avLst/>
          </a:prstGeom>
        </p:spPr>
        <p:txBody>
          <a:bodyPr wrap="square">
            <a:spAutoFit/>
          </a:bodyPr>
          <a:lstStyle/>
          <a:p>
            <a:pPr>
              <a:lnSpc>
                <a:spcPct val="150000"/>
              </a:lnSpc>
              <a:defRPr/>
            </a:pPr>
            <a:endParaRPr lang="zh-CN" altLang="en-US" sz="900" kern="0" dirty="0">
              <a:solidFill>
                <a:srgbClr val="314865"/>
              </a:solidFill>
              <a:latin typeface="微软雅黑" panose="020B0503020204020204" pitchFamily="34" charset="-122"/>
              <a:ea typeface="微软雅黑" panose="020B0503020204020204" pitchFamily="34"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2" name="TextBox 1">
            <a:extLst>
              <a:ext uri="{FF2B5EF4-FFF2-40B4-BE49-F238E27FC236}">
                <a16:creationId xmlns:a16="http://schemas.microsoft.com/office/drawing/2014/main" id="{66CE077C-6DEC-4360-757E-72CD611D2315}"/>
              </a:ext>
            </a:extLst>
          </p:cNvPr>
          <p:cNvSpPr txBox="1"/>
          <p:nvPr/>
        </p:nvSpPr>
        <p:spPr>
          <a:xfrm>
            <a:off x="418465" y="885481"/>
            <a:ext cx="4899322" cy="677119"/>
          </a:xfrm>
          <a:prstGeom prst="rect">
            <a:avLst/>
          </a:prstGeom>
          <a:noFill/>
        </p:spPr>
        <p:txBody>
          <a:bodyPr wrap="none" rtlCol="0">
            <a:noAutofit/>
          </a:bodyPr>
          <a:lstStyle/>
          <a:p>
            <a:pPr indent="457200">
              <a:lnSpc>
                <a:spcPct val="150000"/>
              </a:lnSpc>
            </a:pPr>
            <a:r>
              <a:rPr lang="zh-CN" altLang="en-US" sz="28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什么是机器学习（</a:t>
            </a:r>
            <a:r>
              <a:rPr lang="en-US" altLang="zh-CN" sz="28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ML</a:t>
            </a:r>
            <a:r>
              <a:rPr lang="zh-CN" altLang="en-US" sz="28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a:t>
            </a:r>
            <a:r>
              <a:rPr lang="en-US" altLang="zh-CN" sz="28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zh-CN" altLang="en-US" sz="2800" b="1"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sp>
        <p:nvSpPr>
          <p:cNvPr id="12" name="TextBox 11">
            <a:extLst>
              <a:ext uri="{FF2B5EF4-FFF2-40B4-BE49-F238E27FC236}">
                <a16:creationId xmlns:a16="http://schemas.microsoft.com/office/drawing/2014/main" id="{F975D86F-5B16-74FA-7590-6F8D1D3882EA}"/>
              </a:ext>
            </a:extLst>
          </p:cNvPr>
          <p:cNvSpPr txBox="1"/>
          <p:nvPr/>
        </p:nvSpPr>
        <p:spPr>
          <a:xfrm>
            <a:off x="836930" y="1627661"/>
            <a:ext cx="8387941" cy="745281"/>
          </a:xfrm>
          <a:prstGeom prst="rect">
            <a:avLst/>
          </a:prstGeom>
          <a:noFill/>
        </p:spPr>
        <p:txBody>
          <a:bodyPr wrap="none" rtlCol="0">
            <a:noAutofit/>
          </a:bodyPr>
          <a:lstStyle/>
          <a:p>
            <a:pPr marL="342900" indent="-342900" algn="l">
              <a:lnSpc>
                <a:spcPct val="150000"/>
              </a:lnSpc>
              <a:buFont typeface="Wingdings" panose="05000000000000000000" pitchFamily="2" charset="2"/>
              <a:buChar char="Ø"/>
            </a:pP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让机器像人一样能够从数据中掌握</a:t>
            </a: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规律来处理未知事物。</a:t>
            </a:r>
            <a:endPar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sp>
        <p:nvSpPr>
          <p:cNvPr id="14" name="TextBox 13">
            <a:extLst>
              <a:ext uri="{FF2B5EF4-FFF2-40B4-BE49-F238E27FC236}">
                <a16:creationId xmlns:a16="http://schemas.microsoft.com/office/drawing/2014/main" id="{99C6E5D3-B65F-9FBF-35BC-2551041F55B6}"/>
              </a:ext>
            </a:extLst>
          </p:cNvPr>
          <p:cNvSpPr txBox="1"/>
          <p:nvPr/>
        </p:nvSpPr>
        <p:spPr>
          <a:xfrm>
            <a:off x="1279002" y="2304780"/>
            <a:ext cx="9731898" cy="1538563"/>
          </a:xfrm>
          <a:prstGeom prst="rect">
            <a:avLst/>
          </a:prstGeom>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r>
              <a:rPr lang="en-US" altLang="zh-CN" sz="2000" b="1" i="0" dirty="0">
                <a:solidFill>
                  <a:srgbClr val="202122"/>
                </a:solidFill>
                <a:effectLst/>
                <a:latin typeface="思源宋体 CN Medium" panose="02020500000000000000" pitchFamily="18" charset="-122"/>
                <a:ea typeface="思源宋体 CN Medium" panose="02020500000000000000" pitchFamily="18" charset="-122"/>
              </a:rPr>
              <a:t>Machine learning</a:t>
            </a:r>
            <a:r>
              <a:rPr lang="en-US" altLang="zh-CN" sz="2000" b="0" i="0" dirty="0">
                <a:solidFill>
                  <a:srgbClr val="202122"/>
                </a:solidFill>
                <a:effectLst/>
                <a:latin typeface="思源宋体 CN Medium" panose="02020500000000000000" pitchFamily="18" charset="-122"/>
                <a:ea typeface="思源宋体 CN Medium" panose="02020500000000000000" pitchFamily="18" charset="-122"/>
              </a:rPr>
              <a:t> (</a:t>
            </a:r>
            <a:r>
              <a:rPr lang="en-US" altLang="zh-CN" sz="2000" b="1" i="0" dirty="0">
                <a:solidFill>
                  <a:srgbClr val="202122"/>
                </a:solidFill>
                <a:effectLst/>
                <a:latin typeface="思源宋体 CN Medium" panose="02020500000000000000" pitchFamily="18" charset="-122"/>
                <a:ea typeface="思源宋体 CN Medium" panose="02020500000000000000" pitchFamily="18" charset="-122"/>
              </a:rPr>
              <a:t>ML</a:t>
            </a:r>
            <a:r>
              <a:rPr lang="en-US" altLang="zh-CN" sz="2000" b="0" i="0" dirty="0">
                <a:solidFill>
                  <a:srgbClr val="202122"/>
                </a:solidFill>
                <a:effectLst/>
                <a:latin typeface="思源宋体 CN Medium" panose="02020500000000000000" pitchFamily="18" charset="-122"/>
                <a:ea typeface="思源宋体 CN Medium" panose="02020500000000000000" pitchFamily="18" charset="-122"/>
              </a:rPr>
              <a:t>) is a </a:t>
            </a:r>
            <a:r>
              <a:rPr lang="en-US" altLang="zh-CN" sz="2000" b="0" i="0" u="none" strike="noStrike" dirty="0">
                <a:effectLst/>
                <a:latin typeface="思源宋体 CN Medium" panose="02020500000000000000" pitchFamily="18" charset="-122"/>
                <a:ea typeface="思源宋体 CN Medium" panose="02020500000000000000" pitchFamily="18" charset="-122"/>
              </a:rPr>
              <a:t>field of study</a:t>
            </a:r>
            <a:r>
              <a:rPr lang="en-US" altLang="zh-CN" sz="2000" b="0" i="0" dirty="0">
                <a:solidFill>
                  <a:srgbClr val="202122"/>
                </a:solidFill>
                <a:effectLst/>
                <a:latin typeface="思源宋体 CN Medium" panose="02020500000000000000" pitchFamily="18" charset="-122"/>
                <a:ea typeface="思源宋体 CN Medium" panose="02020500000000000000" pitchFamily="18" charset="-122"/>
              </a:rPr>
              <a:t> in </a:t>
            </a:r>
            <a:r>
              <a:rPr lang="en-US" altLang="zh-CN" sz="2000" b="0" i="0" u="none" strike="noStrike" dirty="0">
                <a:effectLst/>
                <a:latin typeface="思源宋体 CN Medium" panose="02020500000000000000" pitchFamily="18" charset="-122"/>
                <a:ea typeface="思源宋体 CN Medium" panose="02020500000000000000" pitchFamily="18" charset="-122"/>
              </a:rPr>
              <a:t>artificial intelligence</a:t>
            </a:r>
            <a:r>
              <a:rPr lang="en-US" altLang="zh-CN" sz="2000" b="0" i="0" dirty="0">
                <a:solidFill>
                  <a:srgbClr val="202122"/>
                </a:solidFill>
                <a:effectLst/>
                <a:latin typeface="思源宋体 CN Medium" panose="02020500000000000000" pitchFamily="18" charset="-122"/>
                <a:ea typeface="思源宋体 CN Medium" panose="02020500000000000000" pitchFamily="18" charset="-122"/>
              </a:rPr>
              <a:t> concerned with the development and study of </a:t>
            </a:r>
            <a:r>
              <a:rPr lang="en-US" altLang="zh-CN" sz="2000" b="0" i="0" u="none" strike="noStrike" dirty="0">
                <a:effectLst/>
                <a:latin typeface="思源宋体 CN Medium" panose="02020500000000000000" pitchFamily="18" charset="-122"/>
                <a:ea typeface="思源宋体 CN Medium" panose="02020500000000000000" pitchFamily="18" charset="-122"/>
              </a:rPr>
              <a:t>statistical algorithms</a:t>
            </a:r>
            <a:r>
              <a:rPr lang="en-US" altLang="zh-CN" sz="2000" b="0" i="0" dirty="0">
                <a:solidFill>
                  <a:srgbClr val="202122"/>
                </a:solidFill>
                <a:effectLst/>
                <a:latin typeface="思源宋体 CN Medium" panose="02020500000000000000" pitchFamily="18" charset="-122"/>
                <a:ea typeface="思源宋体 CN Medium" panose="02020500000000000000" pitchFamily="18" charset="-122"/>
              </a:rPr>
              <a:t> that </a:t>
            </a:r>
            <a:r>
              <a:rPr lang="en-US" altLang="zh-CN" sz="2000" b="0" i="0" dirty="0">
                <a:solidFill>
                  <a:srgbClr val="9F1C2C"/>
                </a:solidFill>
                <a:effectLst/>
                <a:latin typeface="思源宋体 CN Medium" panose="02020500000000000000" pitchFamily="18" charset="-122"/>
                <a:ea typeface="思源宋体 CN Medium" panose="02020500000000000000" pitchFamily="18" charset="-122"/>
              </a:rPr>
              <a:t>can learn from </a:t>
            </a:r>
            <a:r>
              <a:rPr lang="en-US" altLang="zh-CN" sz="2000" b="0" i="0" u="none" strike="noStrike" dirty="0">
                <a:solidFill>
                  <a:srgbClr val="9F1C2C"/>
                </a:solidFill>
                <a:effectLst/>
                <a:latin typeface="思源宋体 CN Medium" panose="02020500000000000000" pitchFamily="18" charset="-122"/>
                <a:ea typeface="思源宋体 CN Medium" panose="02020500000000000000" pitchFamily="18" charset="-122"/>
              </a:rPr>
              <a:t>data</a:t>
            </a:r>
            <a:r>
              <a:rPr lang="en-US" altLang="zh-CN" sz="2000" b="0" i="0" dirty="0">
                <a:solidFill>
                  <a:srgbClr val="9F1C2C"/>
                </a:solidFill>
                <a:effectLst/>
                <a:latin typeface="思源宋体 CN Medium" panose="02020500000000000000" pitchFamily="18" charset="-122"/>
                <a:ea typeface="思源宋体 CN Medium" panose="02020500000000000000" pitchFamily="18" charset="-122"/>
              </a:rPr>
              <a:t> and </a:t>
            </a:r>
            <a:r>
              <a:rPr lang="en-US" altLang="zh-CN" sz="2000" b="0" i="0" u="none" strike="noStrike" dirty="0">
                <a:solidFill>
                  <a:srgbClr val="9F1C2C"/>
                </a:solidFill>
                <a:effectLst/>
                <a:latin typeface="思源宋体 CN Medium" panose="02020500000000000000" pitchFamily="18" charset="-122"/>
                <a:ea typeface="思源宋体 CN Medium" panose="02020500000000000000" pitchFamily="18" charset="-122"/>
              </a:rPr>
              <a:t>generalize</a:t>
            </a:r>
            <a:r>
              <a:rPr lang="en-US" altLang="zh-CN" sz="2000" b="0" i="0" dirty="0">
                <a:solidFill>
                  <a:srgbClr val="9F1C2C"/>
                </a:solidFill>
                <a:effectLst/>
                <a:latin typeface="思源宋体 CN Medium" panose="02020500000000000000" pitchFamily="18" charset="-122"/>
                <a:ea typeface="思源宋体 CN Medium" panose="02020500000000000000" pitchFamily="18" charset="-122"/>
              </a:rPr>
              <a:t> to unseen data, and thus perform </a:t>
            </a:r>
            <a:r>
              <a:rPr lang="en-US" altLang="zh-CN" sz="2000" b="0" i="0" u="none" strike="noStrike" dirty="0">
                <a:solidFill>
                  <a:srgbClr val="9F1C2C"/>
                </a:solidFill>
                <a:effectLst/>
                <a:latin typeface="思源宋体 CN Medium" panose="02020500000000000000" pitchFamily="18" charset="-122"/>
                <a:ea typeface="思源宋体 CN Medium" panose="02020500000000000000" pitchFamily="18" charset="-122"/>
              </a:rPr>
              <a:t>tasks</a:t>
            </a:r>
            <a:r>
              <a:rPr lang="en-US" altLang="zh-CN" sz="2000" b="0" i="0" dirty="0">
                <a:solidFill>
                  <a:srgbClr val="9F1C2C"/>
                </a:solidFill>
                <a:effectLst/>
                <a:latin typeface="思源宋体 CN Medium" panose="02020500000000000000" pitchFamily="18" charset="-122"/>
                <a:ea typeface="思源宋体 CN Medium" panose="02020500000000000000" pitchFamily="18" charset="-122"/>
              </a:rPr>
              <a:t> without explicit </a:t>
            </a:r>
            <a:r>
              <a:rPr lang="en-US" altLang="zh-CN" sz="2000" b="0" i="0" u="none" strike="noStrike" dirty="0">
                <a:solidFill>
                  <a:srgbClr val="9F1C2C"/>
                </a:solidFill>
                <a:effectLst/>
                <a:latin typeface="思源宋体 CN Medium" panose="02020500000000000000" pitchFamily="18" charset="-122"/>
                <a:ea typeface="思源宋体 CN Medium" panose="02020500000000000000" pitchFamily="18" charset="-122"/>
              </a:rPr>
              <a:t>instructions</a:t>
            </a:r>
            <a:r>
              <a:rPr lang="en-US" altLang="zh-CN" sz="2000" dirty="0">
                <a:solidFill>
                  <a:srgbClr val="9F1C2C"/>
                </a:solidFill>
                <a:latin typeface="思源宋体 CN Medium" panose="02020500000000000000" pitchFamily="18" charset="-122"/>
                <a:ea typeface="思源宋体 CN Medium" panose="02020500000000000000" pitchFamily="18" charset="-122"/>
              </a:rPr>
              <a:t>.</a:t>
            </a:r>
            <a:endParaRPr lang="zh-CN" altLang="en-US" sz="2000" dirty="0">
              <a:solidFill>
                <a:srgbClr val="9F1C2C"/>
              </a:solidFill>
              <a:latin typeface="思源宋体 CN Medium" panose="02020500000000000000" pitchFamily="18" charset="-122"/>
              <a:ea typeface="思源宋体 CN Medium" panose="02020500000000000000" pitchFamily="18" charset="-122"/>
            </a:endParaRPr>
          </a:p>
        </p:txBody>
      </p:sp>
      <p:grpSp>
        <p:nvGrpSpPr>
          <p:cNvPr id="21" name="Group 20">
            <a:extLst>
              <a:ext uri="{FF2B5EF4-FFF2-40B4-BE49-F238E27FC236}">
                <a16:creationId xmlns:a16="http://schemas.microsoft.com/office/drawing/2014/main" id="{E4B63D0F-FF9C-DBBF-EDD5-1A7779205E48}"/>
              </a:ext>
            </a:extLst>
          </p:cNvPr>
          <p:cNvGrpSpPr/>
          <p:nvPr/>
        </p:nvGrpSpPr>
        <p:grpSpPr>
          <a:xfrm>
            <a:off x="836930" y="3912427"/>
            <a:ext cx="6215268" cy="2704272"/>
            <a:chOff x="852283" y="3967037"/>
            <a:chExt cx="6215268" cy="2704272"/>
          </a:xfrm>
        </p:grpSpPr>
        <p:sp>
          <p:nvSpPr>
            <p:cNvPr id="15" name="TextBox 14">
              <a:extLst>
                <a:ext uri="{FF2B5EF4-FFF2-40B4-BE49-F238E27FC236}">
                  <a16:creationId xmlns:a16="http://schemas.microsoft.com/office/drawing/2014/main" id="{17587346-2CA2-DC29-3B3C-703869BD24A7}"/>
                </a:ext>
              </a:extLst>
            </p:cNvPr>
            <p:cNvSpPr txBox="1"/>
            <p:nvPr/>
          </p:nvSpPr>
          <p:spPr>
            <a:xfrm>
              <a:off x="852283" y="3967037"/>
              <a:ext cx="2650602" cy="600859"/>
            </a:xfrm>
            <a:prstGeom prst="rect">
              <a:avLst/>
            </a:prstGeom>
            <a:noFill/>
          </p:spPr>
          <p:txBody>
            <a:bodyPr wrap="none" rtlCol="0">
              <a:noAutofit/>
            </a:bodyPr>
            <a:lstStyle/>
            <a:p>
              <a:pPr algn="l">
                <a:lnSpc>
                  <a:spcPct val="150000"/>
                </a:lnSpc>
              </a:pPr>
              <a:r>
                <a:rPr lang="zh-CN" altLang="en-US" sz="2800" b="1" dirty="0">
                  <a:latin typeface="思源宋体 CN Medium" panose="02020500000000000000" pitchFamily="18" charset="-122"/>
                  <a:ea typeface="思源宋体 CN Medium" panose="02020500000000000000" pitchFamily="18" charset="-122"/>
                  <a:cs typeface="楷体" panose="02010609060101010101" charset="-122"/>
                  <a:sym typeface="+mn-ea"/>
                </a:rPr>
                <a:t>机器学习分类</a:t>
              </a:r>
              <a:endParaRPr lang="zh-CN" altLang="en-US" sz="2800" b="1"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sp>
          <p:nvSpPr>
            <p:cNvPr id="16" name="TextBox 15">
              <a:extLst>
                <a:ext uri="{FF2B5EF4-FFF2-40B4-BE49-F238E27FC236}">
                  <a16:creationId xmlns:a16="http://schemas.microsoft.com/office/drawing/2014/main" id="{AFA69D6E-533B-A951-C25F-0A375BCAA4F1}"/>
                </a:ext>
              </a:extLst>
            </p:cNvPr>
            <p:cNvSpPr txBox="1"/>
            <p:nvPr/>
          </p:nvSpPr>
          <p:spPr>
            <a:xfrm>
              <a:off x="936047" y="4609396"/>
              <a:ext cx="6131504" cy="2061913"/>
            </a:xfrm>
            <a:prstGeom prst="rect">
              <a:avLst/>
            </a:prstGeom>
            <a:noFill/>
          </p:spPr>
          <p:txBody>
            <a:bodyPr wrap="none" rtlCol="0">
              <a:noAutofit/>
            </a:bodyPr>
            <a:lstStyle/>
            <a:p>
              <a:pPr marL="342900" indent="-342900" algn="l">
                <a:lnSpc>
                  <a:spcPct val="150000"/>
                </a:lnSpc>
                <a:buFont typeface="Wingdings" panose="05000000000000000000" pitchFamily="2" charset="2"/>
                <a:buChar char="p"/>
              </a:pP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监督学习（</a:t>
              </a:r>
              <a:r>
                <a:rPr lang="en-US" altLang="zh-CN"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supervised learning</a:t>
              </a: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342900" indent="-342900" algn="l">
                <a:lnSpc>
                  <a:spcPct val="150000"/>
                </a:lnSpc>
                <a:buFont typeface="Wingdings" panose="05000000000000000000" pitchFamily="2" charset="2"/>
                <a:buChar char="p"/>
              </a:pP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半监督学习</a:t>
              </a: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a:t>
              </a:r>
              <a:r>
                <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rPr>
                <a:t>semi-supervised learning</a:t>
              </a: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342900" indent="-342900" algn="l">
                <a:lnSpc>
                  <a:spcPct val="150000"/>
                </a:lnSpc>
                <a:buFont typeface="Wingdings" panose="05000000000000000000" pitchFamily="2" charset="2"/>
                <a:buChar char="p"/>
              </a:pP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无监督学习（</a:t>
              </a:r>
              <a:r>
                <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rPr>
                <a:t>unsupervised learning</a:t>
              </a: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342900" indent="-342900" algn="l">
                <a:lnSpc>
                  <a:spcPct val="150000"/>
                </a:lnSpc>
                <a:buFont typeface="Wingdings" panose="05000000000000000000" pitchFamily="2" charset="2"/>
                <a:buChar char="p"/>
              </a:pP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增强</a:t>
              </a: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学习（</a:t>
              </a:r>
              <a:r>
                <a:rPr lang="en-US" altLang="zh-CN"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reinforcement learning</a:t>
              </a: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a:t>
              </a:r>
            </a:p>
          </p:txBody>
        </p:sp>
      </p:grpSp>
      <p:sp>
        <p:nvSpPr>
          <p:cNvPr id="19" name="TextBox 18">
            <a:extLst>
              <a:ext uri="{FF2B5EF4-FFF2-40B4-BE49-F238E27FC236}">
                <a16:creationId xmlns:a16="http://schemas.microsoft.com/office/drawing/2014/main" id="{1205278E-1046-9A3C-D3E5-43BFCE28C944}"/>
              </a:ext>
            </a:extLst>
          </p:cNvPr>
          <p:cNvSpPr txBox="1"/>
          <p:nvPr/>
        </p:nvSpPr>
        <p:spPr>
          <a:xfrm>
            <a:off x="5857875" y="2952750"/>
            <a:ext cx="914400" cy="914400"/>
          </a:xfrm>
          <a:prstGeom prst="rect">
            <a:avLst/>
          </a:prstGeom>
          <a:noFill/>
        </p:spPr>
        <p:txBody>
          <a:bodyPr wrap="square" rtlCol="0">
            <a:noAutofit/>
          </a:bodyPr>
          <a:lstStyle/>
          <a:p>
            <a:pPr indent="457200" algn="l">
              <a:lnSpc>
                <a:spcPct val="150000"/>
              </a:lnSpc>
            </a:pPr>
            <a:endPar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grpSp>
        <p:nvGrpSpPr>
          <p:cNvPr id="29" name="Group 28">
            <a:extLst>
              <a:ext uri="{FF2B5EF4-FFF2-40B4-BE49-F238E27FC236}">
                <a16:creationId xmlns:a16="http://schemas.microsoft.com/office/drawing/2014/main" id="{B0E1BCEF-4F22-C8CD-9EAC-0AB38B471F2A}"/>
              </a:ext>
            </a:extLst>
          </p:cNvPr>
          <p:cNvGrpSpPr/>
          <p:nvPr/>
        </p:nvGrpSpPr>
        <p:grpSpPr>
          <a:xfrm>
            <a:off x="6623050" y="3902840"/>
            <a:ext cx="5568950" cy="2944296"/>
            <a:chOff x="6654800" y="3887144"/>
            <a:chExt cx="5568950" cy="2944296"/>
          </a:xfrm>
        </p:grpSpPr>
        <p:sp>
          <p:nvSpPr>
            <p:cNvPr id="18" name="TextBox 17">
              <a:extLst>
                <a:ext uri="{FF2B5EF4-FFF2-40B4-BE49-F238E27FC236}">
                  <a16:creationId xmlns:a16="http://schemas.microsoft.com/office/drawing/2014/main" id="{2EAB50BE-4481-78F0-2F1A-8B50AFACF104}"/>
                </a:ext>
              </a:extLst>
            </p:cNvPr>
            <p:cNvSpPr txBox="1"/>
            <p:nvPr/>
          </p:nvSpPr>
          <p:spPr>
            <a:xfrm>
              <a:off x="6654800" y="3887144"/>
              <a:ext cx="4869404" cy="592448"/>
            </a:xfrm>
            <a:prstGeom prst="rect">
              <a:avLst/>
            </a:prstGeom>
            <a:noFill/>
          </p:spPr>
          <p:txBody>
            <a:bodyPr wrap="none" rtlCol="0">
              <a:noAutofit/>
            </a:bodyPr>
            <a:lstStyle/>
            <a:p>
              <a:pPr indent="457200" algn="l">
                <a:lnSpc>
                  <a:spcPct val="150000"/>
                </a:lnSpc>
              </a:pPr>
              <a:r>
                <a:rPr lang="zh-CN" altLang="en-US" sz="2800" b="1" dirty="0">
                  <a:latin typeface="思源宋体 CN Medium" panose="02020500000000000000" pitchFamily="18" charset="-122"/>
                  <a:ea typeface="思源宋体 CN Medium" panose="02020500000000000000" pitchFamily="18" charset="-122"/>
                  <a:cs typeface="楷体" panose="02010609060101010101" charset="-122"/>
                  <a:sym typeface="+mn-ea"/>
                </a:rPr>
                <a:t>机器学习应用</a:t>
              </a:r>
              <a:endParaRPr lang="en-US" altLang="zh-CN" sz="2800" b="1" dirty="0">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sp>
          <p:nvSpPr>
            <p:cNvPr id="20" name="TextBox 19">
              <a:extLst>
                <a:ext uri="{FF2B5EF4-FFF2-40B4-BE49-F238E27FC236}">
                  <a16:creationId xmlns:a16="http://schemas.microsoft.com/office/drawing/2014/main" id="{E169F30D-0711-40B3-6D93-E5F66C84E739}"/>
                </a:ext>
              </a:extLst>
            </p:cNvPr>
            <p:cNvSpPr txBox="1"/>
            <p:nvPr/>
          </p:nvSpPr>
          <p:spPr>
            <a:xfrm>
              <a:off x="7102998" y="4539090"/>
              <a:ext cx="5120752" cy="2292350"/>
            </a:xfrm>
            <a:prstGeom prst="rect">
              <a:avLst/>
            </a:prstGeom>
            <a:noFill/>
          </p:spPr>
          <p:txBody>
            <a:bodyPr wrap="none" rtlCol="0">
              <a:noAutofit/>
            </a:bodyPr>
            <a:lstStyle/>
            <a:p>
              <a:pPr marL="342900" indent="-342900" algn="l">
                <a:lnSpc>
                  <a:spcPct val="150000"/>
                </a:lnSpc>
                <a:buFont typeface="Wingdings" panose="05000000000000000000" pitchFamily="2" charset="2"/>
                <a:buChar char="p"/>
              </a:pP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自然语言处理（</a:t>
              </a:r>
              <a:r>
                <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rPr>
                <a:t>NLP</a:t>
              </a: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342900" indent="-342900" algn="l">
                <a:lnSpc>
                  <a:spcPct val="150000"/>
                </a:lnSpc>
                <a:buFont typeface="Wingdings" panose="05000000000000000000" pitchFamily="2" charset="2"/>
                <a:buChar char="p"/>
              </a:pP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计算机视觉（</a:t>
              </a:r>
              <a:r>
                <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rPr>
                <a:t>computer vision</a:t>
              </a:r>
              <a:r>
                <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342900" indent="-342900" algn="l">
                <a:lnSpc>
                  <a:spcPct val="150000"/>
                </a:lnSpc>
                <a:buFont typeface="Wingdings" panose="05000000000000000000" pitchFamily="2" charset="2"/>
                <a:buChar char="p"/>
              </a:pP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语音识别（</a:t>
              </a:r>
              <a:r>
                <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rPr>
                <a:t>speech recognition</a:t>
              </a: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342900" indent="-342900" algn="l">
                <a:lnSpc>
                  <a:spcPct val="150000"/>
                </a:lnSpc>
                <a:buFont typeface="Wingdings" panose="05000000000000000000" pitchFamily="2" charset="2"/>
                <a:buChar char="p"/>
              </a:pPr>
              <a:r>
                <a:rPr lang="zh-CN" altLang="en-US" sz="2400" dirty="0">
                  <a:latin typeface="思源宋体 CN Medium" panose="02020500000000000000" pitchFamily="18" charset="-122"/>
                  <a:ea typeface="思源宋体 CN Medium" panose="02020500000000000000" pitchFamily="18" charset="-122"/>
                  <a:cs typeface="楷体" panose="02010609060101010101" charset="-122"/>
                  <a:sym typeface="+mn-ea"/>
                </a:rPr>
                <a:t>邮件过滤（</a:t>
              </a:r>
              <a:r>
                <a:rPr lang="en-US" altLang="zh-CN" sz="2400" dirty="0">
                  <a:latin typeface="思源宋体 CN Medium" panose="02020500000000000000" pitchFamily="18" charset="-122"/>
                  <a:ea typeface="思源宋体 CN Medium" panose="02020500000000000000" pitchFamily="18" charset="-122"/>
                  <a:cs typeface="楷体" panose="02010609060101010101" charset="-122"/>
                  <a:sym typeface="+mn-ea"/>
                </a:rPr>
                <a:t>email filtering</a:t>
              </a:r>
              <a:r>
                <a:rPr lang="zh-CN" altLang="en-US" sz="2400" b="1" dirty="0">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a:p>
              <a:pPr indent="457200" algn="l">
                <a:lnSpc>
                  <a:spcPct val="150000"/>
                </a:lnSpc>
              </a:pPr>
              <a:endParaRPr lang="zh-CN" altLang="en-US" sz="2400"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930" y="0"/>
            <a:ext cx="11355070"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061720" y="175895"/>
            <a:ext cx="75584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机器学习</a:t>
            </a:r>
          </a:p>
        </p:txBody>
      </p:sp>
      <p:sp>
        <p:nvSpPr>
          <p:cNvPr id="25" name="矩形 24"/>
          <p:cNvSpPr/>
          <p:nvPr/>
        </p:nvSpPr>
        <p:spPr>
          <a:xfrm>
            <a:off x="5862955" y="2449830"/>
            <a:ext cx="1520190" cy="299085"/>
          </a:xfrm>
          <a:prstGeom prst="rect">
            <a:avLst/>
          </a:prstGeom>
        </p:spPr>
        <p:txBody>
          <a:bodyPr wrap="square">
            <a:spAutoFit/>
          </a:bodyPr>
          <a:lstStyle/>
          <a:p>
            <a:pPr>
              <a:lnSpc>
                <a:spcPct val="150000"/>
              </a:lnSpc>
              <a:defRPr/>
            </a:pPr>
            <a:endParaRPr lang="zh-CN" altLang="en-US" sz="900" kern="0" dirty="0">
              <a:solidFill>
                <a:srgbClr val="314865"/>
              </a:solidFill>
              <a:latin typeface="微软雅黑" panose="020B0503020204020204" pitchFamily="34" charset="-122"/>
              <a:ea typeface="微软雅黑" panose="020B0503020204020204" pitchFamily="34"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2" name="TextBox 1">
            <a:extLst>
              <a:ext uri="{FF2B5EF4-FFF2-40B4-BE49-F238E27FC236}">
                <a16:creationId xmlns:a16="http://schemas.microsoft.com/office/drawing/2014/main" id="{800838E7-0F5D-F389-F7B4-2F7C5444C897}"/>
              </a:ext>
            </a:extLst>
          </p:cNvPr>
          <p:cNvSpPr txBox="1"/>
          <p:nvPr/>
        </p:nvSpPr>
        <p:spPr>
          <a:xfrm>
            <a:off x="713362" y="882852"/>
            <a:ext cx="3508443" cy="615208"/>
          </a:xfrm>
          <a:prstGeom prst="rect">
            <a:avLst/>
          </a:prstGeom>
          <a:noFill/>
        </p:spPr>
        <p:txBody>
          <a:bodyPr wrap="none" rtlCol="0">
            <a:noAutofit/>
          </a:bodyPr>
          <a:lstStyle/>
          <a:p>
            <a:pPr algn="l">
              <a:lnSpc>
                <a:spcPct val="150000"/>
              </a:lnSpc>
            </a:pP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机器学习建模基本流程</a:t>
            </a:r>
          </a:p>
        </p:txBody>
      </p:sp>
      <p:sp>
        <p:nvSpPr>
          <p:cNvPr id="7" name="TextBox 6">
            <a:extLst>
              <a:ext uri="{FF2B5EF4-FFF2-40B4-BE49-F238E27FC236}">
                <a16:creationId xmlns:a16="http://schemas.microsoft.com/office/drawing/2014/main" id="{5B25D2D4-C758-BB16-7580-FFEEFC6B5A9B}"/>
              </a:ext>
            </a:extLst>
          </p:cNvPr>
          <p:cNvSpPr txBox="1"/>
          <p:nvPr/>
        </p:nvSpPr>
        <p:spPr>
          <a:xfrm>
            <a:off x="968395" y="1686965"/>
            <a:ext cx="7745054" cy="1821478"/>
          </a:xfrm>
          <a:prstGeom prst="rect">
            <a:avLst/>
          </a:prstGeom>
          <a:noFill/>
        </p:spPr>
        <p:txBody>
          <a:bodyPr wrap="none" rtlCol="0">
            <a:noAutofit/>
          </a:bodyPr>
          <a:lstStyle/>
          <a:p>
            <a:pPr marL="457200" indent="-457200" algn="l">
              <a:lnSpc>
                <a:spcPct val="150000"/>
              </a:lnSpc>
              <a:buFont typeface="+mj-lt"/>
              <a:buAutoNum type="arabicPeriod"/>
            </a:pP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寻找一个带有未知参数的函数：</a:t>
            </a:r>
            <a:endParaRPr lang="en-US" altLang="zh-CN"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a:p>
            <a:pPr marL="457200" indent="-457200" algn="l">
              <a:lnSpc>
                <a:spcPct val="150000"/>
              </a:lnSpc>
              <a:buFont typeface="+mj-lt"/>
              <a:buAutoNum type="arabicPeriod"/>
            </a:pP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定义 </a:t>
            </a:r>
            <a:r>
              <a:rPr lang="en-US" altLang="zh-CN"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Loss function            </a:t>
            </a: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，并</a:t>
            </a:r>
            <a:r>
              <a:rPr lang="zh-CN" altLang="en-US" sz="2400" b="1" dirty="0">
                <a:latin typeface="思源宋体 CN Medium" panose="02020500000000000000" pitchFamily="18" charset="-122"/>
                <a:ea typeface="思源宋体 CN Medium" panose="02020500000000000000" pitchFamily="18" charset="-122"/>
                <a:cs typeface="楷体" panose="02010609060101010101" charset="-122"/>
                <a:sym typeface="+mn-ea"/>
              </a:rPr>
              <a:t>在</a:t>
            </a: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训练中得到 </a:t>
            </a:r>
            <a:r>
              <a:rPr lang="en-US" altLang="zh-CN"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Loss</a:t>
            </a:r>
          </a:p>
          <a:p>
            <a:pPr marL="457200" indent="-457200" algn="l">
              <a:lnSpc>
                <a:spcPct val="150000"/>
              </a:lnSpc>
              <a:buFont typeface="+mj-lt"/>
              <a:buAutoNum type="arabicPeriod"/>
            </a:pP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优化函数，使得 </a:t>
            </a:r>
            <a:r>
              <a:rPr lang="en-US" altLang="zh-CN"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Loss </a:t>
            </a:r>
            <a:r>
              <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rPr>
              <a:t>变化趋势开始收敛</a:t>
            </a:r>
            <a:r>
              <a:rPr lang="zh-CN" altLang="en-US" sz="2400" b="1" dirty="0">
                <a:latin typeface="思源宋体 CN Medium" panose="02020500000000000000" pitchFamily="18" charset="-122"/>
                <a:ea typeface="思源宋体 CN Medium" panose="02020500000000000000" pitchFamily="18" charset="-122"/>
                <a:cs typeface="楷体" panose="02010609060101010101" charset="-122"/>
                <a:sym typeface="+mn-ea"/>
              </a:rPr>
              <a:t>：</a:t>
            </a:r>
            <a:endParaRPr lang="en-US" altLang="zh-CN"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a:p>
            <a:pPr algn="l">
              <a:lnSpc>
                <a:spcPct val="150000"/>
              </a:lnSpc>
            </a:pPr>
            <a:endParaRPr lang="zh-CN" altLang="en-US" sz="2400" b="1" dirty="0">
              <a:uFillTx/>
              <a:latin typeface="思源宋体 CN Medium" panose="02020500000000000000" pitchFamily="18" charset="-122"/>
              <a:ea typeface="思源宋体 CN Medium" panose="02020500000000000000" pitchFamily="18" charset="-122"/>
              <a:cs typeface="楷体" panose="02010609060101010101" charset="-122"/>
              <a:sym typeface="+mn-ea"/>
            </a:endParaRPr>
          </a:p>
        </p:txBody>
      </p:sp>
      <p:graphicFrame>
        <p:nvGraphicFramePr>
          <p:cNvPr id="12" name="Object 11">
            <a:extLst>
              <a:ext uri="{FF2B5EF4-FFF2-40B4-BE49-F238E27FC236}">
                <a16:creationId xmlns:a16="http://schemas.microsoft.com/office/drawing/2014/main" id="{AAC3B97B-321F-EF92-EF57-9D12C0C90BBA}"/>
              </a:ext>
            </a:extLst>
          </p:cNvPr>
          <p:cNvGraphicFramePr>
            <a:graphicFrameLocks noChangeAspect="1"/>
          </p:cNvGraphicFramePr>
          <p:nvPr>
            <p:extLst>
              <p:ext uri="{D42A27DB-BD31-4B8C-83A1-F6EECF244321}">
                <p14:modId xmlns:p14="http://schemas.microsoft.com/office/powerpoint/2010/main" val="2097258379"/>
              </p:ext>
            </p:extLst>
          </p:nvPr>
        </p:nvGraphicFramePr>
        <p:xfrm>
          <a:off x="5807925" y="1737808"/>
          <a:ext cx="1575220" cy="557500"/>
        </p:xfrm>
        <a:graphic>
          <a:graphicData uri="http://schemas.openxmlformats.org/presentationml/2006/ole">
            <mc:AlternateContent xmlns:mc="http://schemas.openxmlformats.org/markup-compatibility/2006">
              <mc:Choice xmlns:v="urn:schemas-microsoft-com:vml" Requires="v">
                <p:oleObj name="AxMath" r:id="rId5" imgW="668160" imgH="235800" progId="Equation.AxMath">
                  <p:embed/>
                </p:oleObj>
              </mc:Choice>
              <mc:Fallback>
                <p:oleObj name="AxMath" r:id="rId5" imgW="668160" imgH="235800" progId="Equation.AxMath">
                  <p:embed/>
                  <p:pic>
                    <p:nvPicPr>
                      <p:cNvPr id="0" name=""/>
                      <p:cNvPicPr/>
                      <p:nvPr/>
                    </p:nvPicPr>
                    <p:blipFill>
                      <a:blip r:embed="rId6"/>
                      <a:stretch>
                        <a:fillRect/>
                      </a:stretch>
                    </p:blipFill>
                    <p:spPr>
                      <a:xfrm>
                        <a:off x="5807925" y="1737808"/>
                        <a:ext cx="1575220" cy="55750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2A80E3AF-E505-88E1-D8AC-4D558B99D981}"/>
              </a:ext>
            </a:extLst>
          </p:cNvPr>
          <p:cNvGraphicFramePr>
            <a:graphicFrameLocks noChangeAspect="1"/>
          </p:cNvGraphicFramePr>
          <p:nvPr>
            <p:extLst>
              <p:ext uri="{D42A27DB-BD31-4B8C-83A1-F6EECF244321}">
                <p14:modId xmlns:p14="http://schemas.microsoft.com/office/powerpoint/2010/main" val="4225903367"/>
              </p:ext>
            </p:extLst>
          </p:nvPr>
        </p:nvGraphicFramePr>
        <p:xfrm>
          <a:off x="4477621" y="2300172"/>
          <a:ext cx="885655" cy="628392"/>
        </p:xfrm>
        <a:graphic>
          <a:graphicData uri="http://schemas.openxmlformats.org/presentationml/2006/ole">
            <mc:AlternateContent xmlns:mc="http://schemas.openxmlformats.org/markup-compatibility/2006">
              <mc:Choice xmlns:v="urn:schemas-microsoft-com:vml" Requires="v">
                <p:oleObj name="AxMath" r:id="rId7" imgW="334080" imgH="235800" progId="Equation.AxMath">
                  <p:embed/>
                </p:oleObj>
              </mc:Choice>
              <mc:Fallback>
                <p:oleObj name="AxMath" r:id="rId7" imgW="334080" imgH="235800" progId="Equation.AxMath">
                  <p:embed/>
                  <p:pic>
                    <p:nvPicPr>
                      <p:cNvPr id="0" name=""/>
                      <p:cNvPicPr/>
                      <p:nvPr/>
                    </p:nvPicPr>
                    <p:blipFill>
                      <a:blip r:embed="rId8"/>
                      <a:stretch>
                        <a:fillRect/>
                      </a:stretch>
                    </p:blipFill>
                    <p:spPr>
                      <a:xfrm>
                        <a:off x="4477621" y="2300172"/>
                        <a:ext cx="885655" cy="628392"/>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1F7DA2CA-FF5F-25DF-DAD1-22DD5AEF09A9}"/>
              </a:ext>
            </a:extLst>
          </p:cNvPr>
          <p:cNvGraphicFramePr>
            <a:graphicFrameLocks noChangeAspect="1"/>
          </p:cNvGraphicFramePr>
          <p:nvPr>
            <p:extLst>
              <p:ext uri="{D42A27DB-BD31-4B8C-83A1-F6EECF244321}">
                <p14:modId xmlns:p14="http://schemas.microsoft.com/office/powerpoint/2010/main" val="3958434343"/>
              </p:ext>
            </p:extLst>
          </p:nvPr>
        </p:nvGraphicFramePr>
        <p:xfrm>
          <a:off x="7312694" y="2842545"/>
          <a:ext cx="1561467" cy="759528"/>
        </p:xfrm>
        <a:graphic>
          <a:graphicData uri="http://schemas.openxmlformats.org/presentationml/2006/ole">
            <mc:AlternateContent xmlns:mc="http://schemas.openxmlformats.org/markup-compatibility/2006">
              <mc:Choice xmlns:v="urn:schemas-microsoft-com:vml" Requires="v">
                <p:oleObj name="AxMath" r:id="rId9" imgW="642960" imgH="312120" progId="Equation.AxMath">
                  <p:embed/>
                </p:oleObj>
              </mc:Choice>
              <mc:Fallback>
                <p:oleObj name="AxMath" r:id="rId9" imgW="642960" imgH="312120" progId="Equation.AxMath">
                  <p:embed/>
                  <p:pic>
                    <p:nvPicPr>
                      <p:cNvPr id="0" name=""/>
                      <p:cNvPicPr/>
                      <p:nvPr/>
                    </p:nvPicPr>
                    <p:blipFill>
                      <a:blip r:embed="rId10"/>
                      <a:stretch>
                        <a:fillRect/>
                      </a:stretch>
                    </p:blipFill>
                    <p:spPr>
                      <a:xfrm>
                        <a:off x="7312694" y="2842545"/>
                        <a:ext cx="1561467" cy="759528"/>
                      </a:xfrm>
                      <a:prstGeom prst="rect">
                        <a:avLst/>
                      </a:prstGeom>
                    </p:spPr>
                  </p:pic>
                </p:oleObj>
              </mc:Fallback>
            </mc:AlternateContent>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930" y="0"/>
            <a:ext cx="11355070"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061720" y="175895"/>
            <a:ext cx="75584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特征加权的朴素贝叶斯</a:t>
            </a:r>
          </a:p>
        </p:txBody>
      </p:sp>
      <p:sp>
        <p:nvSpPr>
          <p:cNvPr id="25" name="矩形 24"/>
          <p:cNvSpPr/>
          <p:nvPr/>
        </p:nvSpPr>
        <p:spPr>
          <a:xfrm>
            <a:off x="5862955" y="2449830"/>
            <a:ext cx="1520190" cy="299085"/>
          </a:xfrm>
          <a:prstGeom prst="rect">
            <a:avLst/>
          </a:prstGeom>
        </p:spPr>
        <p:txBody>
          <a:bodyPr wrap="square">
            <a:spAutoFit/>
          </a:bodyPr>
          <a:lstStyle/>
          <a:p>
            <a:pPr>
              <a:lnSpc>
                <a:spcPct val="150000"/>
              </a:lnSpc>
              <a:defRPr/>
            </a:pPr>
            <a:endParaRPr lang="zh-CN" altLang="en-US" sz="900" kern="0" dirty="0">
              <a:solidFill>
                <a:srgbClr val="314865"/>
              </a:solidFill>
              <a:latin typeface="微软雅黑" panose="020B0503020204020204" pitchFamily="34" charset="-122"/>
              <a:ea typeface="微软雅黑" panose="020B0503020204020204" pitchFamily="34"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2" name="文本框 1"/>
          <p:cNvSpPr txBox="1"/>
          <p:nvPr/>
        </p:nvSpPr>
        <p:spPr>
          <a:xfrm>
            <a:off x="468630" y="903605"/>
            <a:ext cx="11142980" cy="3778885"/>
          </a:xfrm>
          <a:prstGeom prst="rect">
            <a:avLst/>
          </a:prstGeom>
          <a:noFill/>
        </p:spPr>
        <p:txBody>
          <a:bodyPr wrap="square" rtlCol="0">
            <a:no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特征加权方法根据预测特征的重要性对特征进行不同的加权，得到的模型称为特征加权朴素贝叶斯</a:t>
            </a:r>
            <a:r>
              <a:rPr lang="zh-CN" altLang="en-US" sz="2400">
                <a:latin typeface="Times New Roman" panose="02020603050405020304" charset="0"/>
                <a:ea typeface="楷体" panose="02010609060101010101" charset="-122"/>
                <a:cs typeface="Times New Roman" panose="02020603050405020304" charset="0"/>
                <a:sym typeface="+mn-ea"/>
              </a:rPr>
              <a:t>（</a:t>
            </a:r>
            <a:r>
              <a:rPr lang="en-US" altLang="zh-CN" sz="2400">
                <a:latin typeface="Times New Roman" panose="02020603050405020304" charset="0"/>
                <a:ea typeface="楷体" panose="02010609060101010101" charset="-122"/>
                <a:cs typeface="Times New Roman" panose="02020603050405020304" charset="0"/>
                <a:sym typeface="+mn-ea"/>
              </a:rPr>
              <a:t>FWNB</a:t>
            </a:r>
            <a:r>
              <a:rPr lang="zh-CN" altLang="en-US" sz="2400">
                <a:latin typeface="Times New Roman" panose="02020603050405020304" charset="0"/>
                <a:ea typeface="楷体" panose="02010609060101010101" charset="-122"/>
                <a:cs typeface="Times New Roman" panose="02020603050405020304" charset="0"/>
                <a:sym typeface="+mn-ea"/>
              </a:rPr>
              <a:t>），该方法</a:t>
            </a:r>
            <a:r>
              <a:rPr lang="zh-CN" altLang="en-US" sz="2400">
                <a:latin typeface="楷体" panose="02010609060101010101" charset="-122"/>
                <a:ea typeface="楷体" panose="02010609060101010101" charset="-122"/>
                <a:cs typeface="楷体" panose="02010609060101010101" charset="-122"/>
                <a:sym typeface="+mn-ea"/>
              </a:rPr>
              <a:t>通过特征加权在一定程度上缓解这种独立性假设带来的问题。</a:t>
            </a:r>
          </a:p>
          <a:p>
            <a:pPr indent="457200">
              <a:lnSpc>
                <a:spcPct val="150000"/>
              </a:lnSpc>
              <a:spcBef>
                <a:spcPts val="0"/>
              </a:spcBef>
              <a:spcAft>
                <a:spcPts val="0"/>
              </a:spcAft>
            </a:pPr>
            <a:r>
              <a:rPr lang="zh-CN" altLang="en-US" sz="2400">
                <a:latin typeface="Times New Roman" panose="02020603050405020304" charset="0"/>
                <a:ea typeface="楷体" panose="02010609060101010101" charset="-122"/>
                <a:cs typeface="Times New Roman" panose="02020603050405020304" charset="0"/>
                <a:sym typeface="+mn-ea"/>
              </a:rPr>
              <a:t>FWNB</a:t>
            </a:r>
            <a:r>
              <a:rPr lang="zh-CN" altLang="en-US" sz="2400">
                <a:latin typeface="楷体" panose="02010609060101010101" charset="-122"/>
                <a:ea typeface="楷体" panose="02010609060101010101" charset="-122"/>
                <a:cs typeface="楷体" panose="02010609060101010101" charset="-122"/>
                <a:sym typeface="+mn-ea"/>
              </a:rPr>
              <a:t>将特征权重（表示特征的重要性）并入公式中：</a:t>
            </a:r>
          </a:p>
        </p:txBody>
      </p:sp>
      <p:pic>
        <p:nvPicPr>
          <p:cNvPr id="4" name="图片 3"/>
          <p:cNvPicPr>
            <a:picLocks noChangeAspect="1"/>
          </p:cNvPicPr>
          <p:nvPr/>
        </p:nvPicPr>
        <p:blipFill>
          <a:blip r:embed="rId5"/>
          <a:stretch>
            <a:fillRect/>
          </a:stretch>
        </p:blipFill>
        <p:spPr>
          <a:xfrm>
            <a:off x="3383915" y="3429000"/>
            <a:ext cx="5424805" cy="9753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930" y="0"/>
            <a:ext cx="11355070"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061720" y="175895"/>
            <a:ext cx="7558405" cy="460375"/>
          </a:xfrm>
          <a:prstGeom prst="rect">
            <a:avLst/>
          </a:prstGeom>
          <a:noFill/>
        </p:spPr>
        <p:txBody>
          <a:bodyPr wrap="square" rtlCol="0">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rPr>
              <a:t>现有的特征加权的方法</a:t>
            </a:r>
          </a:p>
        </p:txBody>
      </p:sp>
      <p:sp>
        <p:nvSpPr>
          <p:cNvPr id="25" name="矩形 24"/>
          <p:cNvSpPr/>
          <p:nvPr/>
        </p:nvSpPr>
        <p:spPr>
          <a:xfrm>
            <a:off x="5862955" y="2449830"/>
            <a:ext cx="1520190" cy="299085"/>
          </a:xfrm>
          <a:prstGeom prst="rect">
            <a:avLst/>
          </a:prstGeom>
        </p:spPr>
        <p:txBody>
          <a:bodyPr wrap="square">
            <a:spAutoFit/>
          </a:bodyPr>
          <a:lstStyle/>
          <a:p>
            <a:pPr>
              <a:lnSpc>
                <a:spcPct val="150000"/>
              </a:lnSpc>
              <a:defRPr/>
            </a:pPr>
            <a:endParaRPr lang="zh-CN" altLang="en-US" sz="900" kern="0" dirty="0">
              <a:solidFill>
                <a:srgbClr val="314865"/>
              </a:solidFill>
              <a:latin typeface="微软雅黑" panose="020B0503020204020204" pitchFamily="34" charset="-122"/>
              <a:ea typeface="微软雅黑" panose="020B0503020204020204" pitchFamily="34"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5" name="文本框 4"/>
          <p:cNvSpPr txBox="1"/>
          <p:nvPr/>
        </p:nvSpPr>
        <p:spPr>
          <a:xfrm>
            <a:off x="728345" y="836930"/>
            <a:ext cx="10573385" cy="6021070"/>
          </a:xfrm>
          <a:prstGeom prst="rect">
            <a:avLst/>
          </a:prstGeom>
          <a:noFill/>
        </p:spPr>
        <p:txBody>
          <a:bodyPr wrap="square" rtlCol="0">
            <a:noAutofit/>
          </a:bodyPr>
          <a:lstStyle/>
          <a:p>
            <a:pPr marL="342900" indent="-342900">
              <a:lnSpc>
                <a:spcPct val="150000"/>
              </a:lnSpc>
              <a:buFont typeface="Arial" panose="020B0604020202020204" pitchFamily="34" charset="0"/>
              <a:buChar char="•"/>
            </a:pPr>
            <a:r>
              <a:rPr lang="en-US" altLang="zh-CN" sz="2200">
                <a:uFillTx/>
                <a:latin typeface="Times New Roman" panose="02020603050405020304" charset="0"/>
                <a:ea typeface="楷体" panose="02010609060101010101" charset="-122"/>
                <a:cs typeface="楷体" panose="02010609060101010101" charset="-122"/>
                <a:sym typeface="+mn-ea"/>
              </a:rPr>
              <a:t>GRAWNB：基于增益率，计算每个属性和类标签的信息增益率，增益率高的具有较高的权重，然后进行归一化</a:t>
            </a:r>
            <a:r>
              <a:rPr lang="zh-CN" altLang="en-US" sz="2200">
                <a:uFillTx/>
                <a:latin typeface="Times New Roman" panose="02020603050405020304" charset="0"/>
                <a:ea typeface="楷体" panose="02010609060101010101" charset="-122"/>
                <a:cs typeface="楷体" panose="02010609060101010101" charset="-122"/>
                <a:sym typeface="+mn-ea"/>
              </a:rPr>
              <a:t>；</a:t>
            </a:r>
            <a:endParaRPr lang="en-US" altLang="zh-CN" sz="2200">
              <a:uFillTx/>
              <a:latin typeface="Times New Roman" panose="02020603050405020304" charset="0"/>
              <a:ea typeface="楷体" panose="02010609060101010101" charset="-122"/>
              <a:cs typeface="楷体" panose="02010609060101010101" charset="-122"/>
              <a:sym typeface="+mn-ea"/>
            </a:endParaRPr>
          </a:p>
          <a:p>
            <a:pPr marL="342900" indent="-342900">
              <a:lnSpc>
                <a:spcPct val="150000"/>
              </a:lnSpc>
              <a:buFont typeface="Arial" panose="020B0604020202020204" pitchFamily="34" charset="0"/>
              <a:buChar char="•"/>
            </a:pPr>
            <a:r>
              <a:rPr lang="en-US" altLang="zh-CN" sz="2200">
                <a:uFillTx/>
                <a:latin typeface="Times New Roman" panose="02020603050405020304" charset="0"/>
                <a:ea typeface="楷体" panose="02010609060101010101" charset="-122"/>
                <a:cs typeface="楷体" panose="02010609060101010101" charset="-122"/>
                <a:sym typeface="+mn-ea"/>
              </a:rPr>
              <a:t>KLAWNB：基于K-L散度，度量每个属性</a:t>
            </a:r>
            <a:r>
              <a:rPr lang="zh-CN" altLang="en-US" sz="2200">
                <a:uFillTx/>
                <a:latin typeface="Times New Roman" panose="02020603050405020304" charset="0"/>
                <a:ea typeface="楷体" panose="02010609060101010101" charset="-122"/>
                <a:cs typeface="楷体" panose="02010609060101010101" charset="-122"/>
                <a:sym typeface="+mn-ea"/>
              </a:rPr>
              <a:t>概率</a:t>
            </a:r>
            <a:r>
              <a:rPr lang="en-US" altLang="zh-CN" sz="2200">
                <a:uFillTx/>
                <a:latin typeface="Times New Roman" panose="02020603050405020304" charset="0"/>
                <a:ea typeface="楷体" panose="02010609060101010101" charset="-122"/>
                <a:cs typeface="楷体" panose="02010609060101010101" charset="-122"/>
                <a:sym typeface="+mn-ea"/>
              </a:rPr>
              <a:t>分布与类标签</a:t>
            </a:r>
            <a:r>
              <a:rPr lang="zh-CN" altLang="en-US" sz="2200">
                <a:uFillTx/>
                <a:latin typeface="Times New Roman" panose="02020603050405020304" charset="0"/>
                <a:ea typeface="楷体" panose="02010609060101010101" charset="-122"/>
                <a:cs typeface="楷体" panose="02010609060101010101" charset="-122"/>
                <a:sym typeface="+mn-ea"/>
              </a:rPr>
              <a:t>概率</a:t>
            </a:r>
            <a:r>
              <a:rPr lang="en-US" altLang="zh-CN" sz="2200">
                <a:uFillTx/>
                <a:latin typeface="Times New Roman" panose="02020603050405020304" charset="0"/>
                <a:ea typeface="楷体" panose="02010609060101010101" charset="-122"/>
                <a:cs typeface="楷体" panose="02010609060101010101" charset="-122"/>
                <a:sym typeface="+mn-ea"/>
              </a:rPr>
              <a:t>分布之间的相似性，差异越大，属性的重要性也越大</a:t>
            </a:r>
            <a:r>
              <a:rPr lang="zh-CN" altLang="en-US" sz="2200">
                <a:uFillTx/>
                <a:latin typeface="Times New Roman" panose="02020603050405020304" charset="0"/>
                <a:ea typeface="楷体" panose="02010609060101010101" charset="-122"/>
                <a:cs typeface="楷体" panose="02010609060101010101" charset="-122"/>
                <a:sym typeface="+mn-ea"/>
              </a:rPr>
              <a:t>；</a:t>
            </a:r>
            <a:endParaRPr lang="en-US" altLang="zh-CN" sz="2200">
              <a:uFillTx/>
              <a:latin typeface="Times New Roman" panose="02020603050405020304" charset="0"/>
              <a:ea typeface="楷体" panose="02010609060101010101" charset="-122"/>
              <a:cs typeface="楷体" panose="02010609060101010101" charset="-122"/>
              <a:sym typeface="+mn-ea"/>
            </a:endParaRPr>
          </a:p>
          <a:p>
            <a:pPr marL="342900" indent="-342900">
              <a:lnSpc>
                <a:spcPct val="150000"/>
              </a:lnSpc>
              <a:buFont typeface="Arial" panose="020B0604020202020204" pitchFamily="34" charset="0"/>
              <a:buChar char="•"/>
            </a:pPr>
            <a:r>
              <a:rPr lang="en-US" altLang="zh-CN" sz="2200">
                <a:uFillTx/>
                <a:latin typeface="Times New Roman" panose="02020603050405020304" charset="0"/>
                <a:ea typeface="楷体" panose="02010609060101010101" charset="-122"/>
                <a:cs typeface="楷体" panose="02010609060101010101" charset="-122"/>
                <a:sym typeface="+mn-ea"/>
              </a:rPr>
              <a:t>DTAWNB：</a:t>
            </a:r>
            <a:r>
              <a:rPr lang="zh-CN" altLang="en-US" sz="2200">
                <a:uFillTx/>
                <a:latin typeface="Times New Roman" panose="02020603050405020304" charset="0"/>
                <a:ea typeface="楷体" panose="02010609060101010101" charset="-122"/>
                <a:cs typeface="楷体" panose="02010609060101010101" charset="-122"/>
                <a:sym typeface="+mn-ea"/>
              </a:rPr>
              <a:t>基于</a:t>
            </a:r>
            <a:r>
              <a:rPr lang="en-US" altLang="zh-CN" sz="2200">
                <a:uFillTx/>
                <a:latin typeface="Times New Roman" panose="02020603050405020304" charset="0"/>
                <a:ea typeface="楷体" panose="02010609060101010101" charset="-122"/>
                <a:cs typeface="楷体" panose="02010609060101010101" charset="-122"/>
                <a:sym typeface="+mn-ea"/>
              </a:rPr>
              <a:t>决策树，该模型假设每个属性的权重与它对其余属性的依赖程度成反比，</a:t>
            </a:r>
            <a:r>
              <a:rPr lang="zh-CN" altLang="en-US" sz="2200">
                <a:uFillTx/>
                <a:latin typeface="Times New Roman" panose="02020603050405020304" charset="0"/>
                <a:ea typeface="楷体" panose="02010609060101010101" charset="-122"/>
                <a:cs typeface="楷体" panose="02010609060101010101" charset="-122"/>
                <a:sym typeface="+mn-ea"/>
              </a:rPr>
              <a:t>使用训练集</a:t>
            </a:r>
            <a:r>
              <a:rPr lang="en-US" altLang="zh-CN" sz="2200">
                <a:uFillTx/>
                <a:latin typeface="Times New Roman" panose="02020603050405020304" charset="0"/>
                <a:ea typeface="楷体" panose="02010609060101010101" charset="-122"/>
                <a:cs typeface="楷体" panose="02010609060101010101" charset="-122"/>
                <a:sym typeface="+mn-ea"/>
              </a:rPr>
              <a:t>构建未修建的决策树，根据属性在</a:t>
            </a:r>
            <a:r>
              <a:rPr lang="zh-CN" altLang="en-US" sz="2200">
                <a:uFillTx/>
                <a:latin typeface="Times New Roman" panose="02020603050405020304" charset="0"/>
                <a:ea typeface="楷体" panose="02010609060101010101" charset="-122"/>
                <a:cs typeface="楷体" panose="02010609060101010101" charset="-122"/>
                <a:sym typeface="+mn-ea"/>
              </a:rPr>
              <a:t>树</a:t>
            </a:r>
            <a:r>
              <a:rPr lang="en-US" altLang="zh-CN" sz="2200">
                <a:uFillTx/>
                <a:latin typeface="Times New Roman" panose="02020603050405020304" charset="0"/>
                <a:ea typeface="楷体" panose="02010609060101010101" charset="-122"/>
                <a:cs typeface="楷体" panose="02010609060101010101" charset="-122"/>
                <a:sym typeface="+mn-ea"/>
              </a:rPr>
              <a:t>的深度来估计依赖程度，权重</a:t>
            </a:r>
            <a:r>
              <a:rPr lang="zh-CN" altLang="en-US" sz="2200">
                <a:uFillTx/>
                <a:latin typeface="Times New Roman" panose="02020603050405020304" charset="0"/>
                <a:ea typeface="楷体" panose="02010609060101010101" charset="-122"/>
                <a:cs typeface="楷体" panose="02010609060101010101" charset="-122"/>
                <a:sym typeface="+mn-ea"/>
              </a:rPr>
              <a:t>与决策树</a:t>
            </a:r>
            <a:r>
              <a:rPr lang="en-US" altLang="zh-CN" sz="2200">
                <a:uFillTx/>
                <a:latin typeface="Times New Roman" panose="02020603050405020304" charset="0"/>
                <a:ea typeface="楷体" panose="02010609060101010101" charset="-122"/>
                <a:cs typeface="楷体" panose="02010609060101010101" charset="-122"/>
                <a:sym typeface="+mn-ea"/>
              </a:rPr>
              <a:t>最小深度成反比，</a:t>
            </a:r>
            <a:r>
              <a:rPr lang="zh-CN" altLang="en-US" sz="2200">
                <a:uFillTx/>
                <a:latin typeface="Times New Roman" panose="02020603050405020304" charset="0"/>
                <a:ea typeface="楷体" panose="02010609060101010101" charset="-122"/>
                <a:cs typeface="楷体" panose="02010609060101010101" charset="-122"/>
                <a:sym typeface="+mn-ea"/>
              </a:rPr>
              <a:t>属性</a:t>
            </a:r>
            <a:r>
              <a:rPr lang="en-US" altLang="zh-CN" sz="2200">
                <a:uFillTx/>
                <a:latin typeface="Times New Roman" panose="02020603050405020304" charset="0"/>
                <a:ea typeface="楷体" panose="02010609060101010101" charset="-122"/>
                <a:cs typeface="楷体" panose="02010609060101010101" charset="-122"/>
                <a:sym typeface="+mn-ea"/>
              </a:rPr>
              <a:t>未出现</a:t>
            </a:r>
            <a:r>
              <a:rPr lang="zh-CN" altLang="en-US" sz="2200">
                <a:uFillTx/>
                <a:latin typeface="Times New Roman" panose="02020603050405020304" charset="0"/>
                <a:ea typeface="楷体" panose="02010609060101010101" charset="-122"/>
                <a:cs typeface="楷体" panose="02010609060101010101" charset="-122"/>
                <a:sym typeface="+mn-ea"/>
              </a:rPr>
              <a:t>则</a:t>
            </a:r>
            <a:r>
              <a:rPr lang="en-US" altLang="zh-CN" sz="2200">
                <a:uFillTx/>
                <a:latin typeface="Times New Roman" panose="02020603050405020304" charset="0"/>
                <a:ea typeface="楷体" panose="02010609060101010101" charset="-122"/>
                <a:cs typeface="楷体" panose="02010609060101010101" charset="-122"/>
                <a:sym typeface="+mn-ea"/>
              </a:rPr>
              <a:t>权重为0，通过bagging</a:t>
            </a:r>
            <a:r>
              <a:rPr lang="zh-CN" altLang="en-US" sz="2200">
                <a:uFillTx/>
                <a:latin typeface="Times New Roman" panose="02020603050405020304" charset="0"/>
                <a:ea typeface="楷体" panose="02010609060101010101" charset="-122"/>
                <a:cs typeface="楷体" panose="02010609060101010101" charset="-122"/>
                <a:sym typeface="+mn-ea"/>
              </a:rPr>
              <a:t>构建</a:t>
            </a:r>
            <a:r>
              <a:rPr lang="en-US" altLang="zh-CN" sz="2200">
                <a:uFillTx/>
                <a:latin typeface="Times New Roman" panose="02020603050405020304" charset="0"/>
                <a:ea typeface="楷体" panose="02010609060101010101" charset="-122"/>
                <a:cs typeface="楷体" panose="02010609060101010101" charset="-122"/>
                <a:sym typeface="+mn-ea"/>
              </a:rPr>
              <a:t>多个模型，综合多个模型的权重</a:t>
            </a:r>
            <a:r>
              <a:rPr lang="zh-CN" altLang="en-US" sz="2200">
                <a:uFillTx/>
                <a:latin typeface="Times New Roman" panose="02020603050405020304" charset="0"/>
                <a:ea typeface="楷体" panose="02010609060101010101" charset="-122"/>
                <a:cs typeface="楷体" panose="02010609060101010101" charset="-122"/>
                <a:sym typeface="+mn-ea"/>
              </a:rPr>
              <a:t>；</a:t>
            </a:r>
            <a:endParaRPr lang="en-US" altLang="zh-CN" sz="2200">
              <a:uFillTx/>
              <a:latin typeface="Times New Roman" panose="02020603050405020304" charset="0"/>
              <a:ea typeface="楷体" panose="02010609060101010101" charset="-122"/>
              <a:cs typeface="楷体" panose="02010609060101010101" charset="-122"/>
              <a:sym typeface="+mn-ea"/>
            </a:endParaRPr>
          </a:p>
          <a:p>
            <a:pPr marL="342900" indent="-342900">
              <a:lnSpc>
                <a:spcPct val="150000"/>
              </a:lnSpc>
              <a:buFont typeface="Arial" panose="020B0604020202020204" pitchFamily="34" charset="0"/>
              <a:buChar char="•"/>
            </a:pPr>
            <a:r>
              <a:rPr lang="en-US" altLang="zh-CN" sz="2200">
                <a:uFillTx/>
                <a:latin typeface="Times New Roman" panose="02020603050405020304" charset="0"/>
                <a:ea typeface="楷体" panose="02010609060101010101" charset="-122"/>
                <a:cs typeface="楷体" panose="02010609060101010101" charset="-122"/>
                <a:sym typeface="+mn-ea"/>
              </a:rPr>
              <a:t>DAWNB：深度属性加权，基于相关性的属性选择方法识别属性间依赖，选中的属性权重设置为2，其它的属性权重设置为1，属性权重不仅使用在分类公式中，还在条件概率</a:t>
            </a:r>
            <a:r>
              <a:rPr lang="zh-CN" altLang="en-US" sz="2200">
                <a:uFillTx/>
                <a:latin typeface="Times New Roman" panose="02020603050405020304" charset="0"/>
                <a:ea typeface="楷体" panose="02010609060101010101" charset="-122"/>
                <a:cs typeface="楷体" panose="02010609060101010101" charset="-122"/>
                <a:sym typeface="+mn-ea"/>
              </a:rPr>
              <a:t>估计</a:t>
            </a:r>
            <a:r>
              <a:rPr lang="en-US" altLang="zh-CN" sz="2200">
                <a:uFillTx/>
                <a:latin typeface="Times New Roman" panose="02020603050405020304" charset="0"/>
                <a:ea typeface="楷体" panose="02010609060101010101" charset="-122"/>
                <a:cs typeface="楷体" panose="02010609060101010101" charset="-122"/>
                <a:sym typeface="+mn-ea"/>
              </a:rPr>
              <a:t>中</a:t>
            </a:r>
            <a:r>
              <a:rPr lang="zh-CN" altLang="en-US" sz="2200">
                <a:uFillTx/>
                <a:latin typeface="Times New Roman" panose="02020603050405020304" charset="0"/>
                <a:ea typeface="楷体" panose="02010609060101010101" charset="-122"/>
                <a:cs typeface="楷体" panose="02010609060101010101" charset="-122"/>
                <a:sym typeface="+mn-ea"/>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3572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439377" y="1735931"/>
            <a:ext cx="0" cy="3386138"/>
          </a:xfrm>
          <a:prstGeom prst="line">
            <a:avLst/>
          </a:prstGeom>
          <a:ln>
            <a:solidFill>
              <a:srgbClr val="9F1C2C"/>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89495" y="2834005"/>
            <a:ext cx="2032000" cy="583565"/>
          </a:xfrm>
          <a:prstGeom prst="rect">
            <a:avLst/>
          </a:prstGeom>
          <a:noFill/>
        </p:spPr>
        <p:txBody>
          <a:bodyPr wrap="square" rtlCol="0">
            <a:spAutoFit/>
            <a:scene3d>
              <a:camera prst="orthographicFront"/>
              <a:lightRig rig="threePt" dir="t"/>
            </a:scene3d>
          </a:bodyPr>
          <a:lstStyle/>
          <a:p>
            <a:r>
              <a:rPr lang="zh-CN" altLang="en-US" sz="3200" b="1" spc="300" dirty="0">
                <a:solidFill>
                  <a:srgbClr val="9A1E2D"/>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算法设计</a:t>
            </a:r>
          </a:p>
        </p:txBody>
      </p:sp>
      <p:sp>
        <p:nvSpPr>
          <p:cNvPr id="26" name="文本框 25"/>
          <p:cNvSpPr txBox="1"/>
          <p:nvPr/>
        </p:nvSpPr>
        <p:spPr>
          <a:xfrm>
            <a:off x="7389495" y="3557905"/>
            <a:ext cx="2164715" cy="583565"/>
          </a:xfrm>
          <a:prstGeom prst="rect">
            <a:avLst/>
          </a:prstGeom>
          <a:noFill/>
        </p:spPr>
        <p:txBody>
          <a:bodyPr wrap="square" rtlCol="0">
            <a:spAutoFit/>
          </a:bodyPr>
          <a:lstStyle/>
          <a:p>
            <a:r>
              <a:rPr lang="zh-CN" altLang="zh-HK" sz="3200" b="1" spc="300" dirty="0">
                <a:solidFill>
                  <a:srgbClr val="666666"/>
                </a:solidFill>
                <a:latin typeface="微软雅黑" panose="020B0503020204020204" pitchFamily="34" charset="-122"/>
                <a:ea typeface="微软雅黑" panose="020B0503020204020204" pitchFamily="34" charset="-122"/>
              </a:rPr>
              <a:t>实验分析</a:t>
            </a:r>
          </a:p>
        </p:txBody>
      </p:sp>
      <p:sp>
        <p:nvSpPr>
          <p:cNvPr id="27" name="文本框 26"/>
          <p:cNvSpPr txBox="1"/>
          <p:nvPr/>
        </p:nvSpPr>
        <p:spPr>
          <a:xfrm>
            <a:off x="7389495" y="4304665"/>
            <a:ext cx="3401695" cy="583565"/>
          </a:xfrm>
          <a:prstGeom prst="rect">
            <a:avLst/>
          </a:prstGeom>
          <a:noFill/>
        </p:spPr>
        <p:txBody>
          <a:bodyPr wrap="square" rtlCol="0">
            <a:spAutoFit/>
          </a:bodyPr>
          <a:lstStyle/>
          <a:p>
            <a:r>
              <a:rPr lang="zh-CN" altLang="zh-HK" sz="3200" b="1" spc="300" dirty="0">
                <a:solidFill>
                  <a:srgbClr val="666666"/>
                </a:solidFill>
                <a:latin typeface="微软雅黑" panose="020B0503020204020204" pitchFamily="34" charset="-122"/>
                <a:ea typeface="微软雅黑" panose="020B0503020204020204" pitchFamily="34" charset="-122"/>
              </a:rPr>
              <a:t>研究结论与思考</a:t>
            </a:r>
          </a:p>
        </p:txBody>
      </p:sp>
      <p:grpSp>
        <p:nvGrpSpPr>
          <p:cNvPr id="19" name="组合 18"/>
          <p:cNvGrpSpPr/>
          <p:nvPr/>
        </p:nvGrpSpPr>
        <p:grpSpPr>
          <a:xfrm>
            <a:off x="3072290" y="2197034"/>
            <a:ext cx="1947861" cy="1940713"/>
            <a:chOff x="1709739" y="2636838"/>
            <a:chExt cx="1590160" cy="1584325"/>
          </a:xfrm>
          <a:solidFill>
            <a:srgbClr val="9F1C2C"/>
          </a:solidFill>
          <a:effectLst/>
        </p:grpSpPr>
        <p:sp>
          <p:nvSpPr>
            <p:cNvPr id="9"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5" name="文本框 34"/>
          <p:cNvSpPr txBox="1"/>
          <p:nvPr/>
        </p:nvSpPr>
        <p:spPr>
          <a:xfrm>
            <a:off x="2717483" y="4137747"/>
            <a:ext cx="2657475" cy="521970"/>
          </a:xfrm>
          <a:prstGeom prst="rect">
            <a:avLst/>
          </a:prstGeom>
          <a:noFill/>
        </p:spPr>
        <p:txBody>
          <a:bodyPr wrap="square" rtlCol="0">
            <a:spAutoFit/>
          </a:bodyPr>
          <a:lstStyle/>
          <a:p>
            <a:pPr algn="ctr"/>
            <a:r>
              <a:rPr lang="en-US" altLang="zh-CN" sz="2800" b="1" spc="300" dirty="0">
                <a:solidFill>
                  <a:srgbClr val="9A1E2D"/>
                </a:solidFill>
                <a:latin typeface="微软雅黑" panose="020B0503020204020204" pitchFamily="34" charset="-122"/>
                <a:ea typeface="微软雅黑" panose="020B0503020204020204" pitchFamily="34" charset="-122"/>
              </a:rPr>
              <a:t>CONTENTS</a:t>
            </a:r>
          </a:p>
        </p:txBody>
      </p:sp>
      <p:sp>
        <p:nvSpPr>
          <p:cNvPr id="24" name="文本框 23"/>
          <p:cNvSpPr txBox="1"/>
          <p:nvPr/>
        </p:nvSpPr>
        <p:spPr>
          <a:xfrm>
            <a:off x="7389495" y="2110105"/>
            <a:ext cx="2340610" cy="583565"/>
          </a:xfrm>
          <a:prstGeom prst="rect">
            <a:avLst/>
          </a:prstGeom>
          <a:noFill/>
        </p:spPr>
        <p:txBody>
          <a:bodyPr wrap="square" rtlCol="0">
            <a:spAutoFit/>
          </a:bodyPr>
          <a:lstStyle/>
          <a:p>
            <a:r>
              <a:rPr lang="zh-CN" altLang="en-US" sz="3200" b="1" spc="300" dirty="0">
                <a:solidFill>
                  <a:srgbClr val="666666"/>
                </a:solidFill>
                <a:latin typeface="微软雅黑" panose="020B0503020204020204" pitchFamily="34" charset="-122"/>
                <a:ea typeface="微软雅黑" panose="020B0503020204020204" pitchFamily="34" charset="-122"/>
              </a:rPr>
              <a:t>背景介绍</a:t>
            </a: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147445" y="165735"/>
            <a:ext cx="3534410" cy="460375"/>
          </a:xfrm>
          <a:prstGeom prst="rect">
            <a:avLst/>
          </a:prstGeom>
          <a:noFill/>
        </p:spPr>
        <p:txBody>
          <a:bodyPr wrap="square" rtlCol="0">
            <a:spAutoFit/>
          </a:bodyPr>
          <a:lstStyle/>
          <a:p>
            <a:r>
              <a:rPr lang="zh-CN" altLang="zh-HK" sz="2400" b="1" spc="300" dirty="0">
                <a:solidFill>
                  <a:schemeClr val="bg1"/>
                </a:solidFill>
                <a:latin typeface="微软雅黑" panose="020B0503020204020204" pitchFamily="34" charset="-122"/>
                <a:ea typeface="微软雅黑" panose="020B0503020204020204" pitchFamily="34" charset="-122"/>
              </a:rPr>
              <a:t>特征加权权重设置</a:t>
            </a:r>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5" name="文本框 4"/>
          <p:cNvSpPr txBox="1"/>
          <p:nvPr/>
        </p:nvSpPr>
        <p:spPr>
          <a:xfrm>
            <a:off x="798195" y="986155"/>
            <a:ext cx="10693400" cy="2306955"/>
          </a:xfrm>
          <a:prstGeom prst="rect">
            <a:avLst/>
          </a:prstGeom>
          <a:noFill/>
        </p:spPr>
        <p:txBody>
          <a:bodyPr wrap="square" rtlCol="0">
            <a:spAutoFit/>
          </a:bodyPr>
          <a:lstStyle/>
          <a:p>
            <a:pPr indent="457200">
              <a:lnSpc>
                <a:spcPct val="150000"/>
              </a:lnSpc>
              <a:spcBef>
                <a:spcPts val="0"/>
              </a:spcBef>
              <a:spcAft>
                <a:spcPts val="0"/>
              </a:spcAft>
            </a:pPr>
            <a:r>
              <a:rPr lang="zh-CN" altLang="en-US" sz="2400" b="1">
                <a:latin typeface="楷体" panose="02010609060101010101" charset="-122"/>
                <a:ea typeface="楷体" panose="02010609060101010101" charset="-122"/>
                <a:cs typeface="楷体" panose="02010609060101010101" charset="-122"/>
                <a:sym typeface="+mn-ea"/>
              </a:rPr>
              <a:t>特征加权权重设置：</a:t>
            </a:r>
            <a:r>
              <a:rPr lang="zh-CN" altLang="en-US" sz="2400">
                <a:latin typeface="楷体" panose="02010609060101010101" charset="-122"/>
                <a:ea typeface="楷体" panose="02010609060101010101" charset="-122"/>
                <a:cs typeface="楷体" panose="02010609060101010101" charset="-122"/>
                <a:sym typeface="+mn-ea"/>
              </a:rPr>
              <a:t>权重较大的特征应该满足</a:t>
            </a:r>
          </a:p>
          <a:p>
            <a:pPr marL="800100" lvl="1" indent="-342900">
              <a:lnSpc>
                <a:spcPct val="150000"/>
              </a:lnSpc>
              <a:spcBef>
                <a:spcPts val="0"/>
              </a:spcBef>
              <a:spcAft>
                <a:spcPts val="0"/>
              </a:spcAft>
              <a:buFont typeface="Arial" panose="020B0604020202020204" pitchFamily="34" charset="0"/>
              <a:buChar char="•"/>
            </a:pPr>
            <a:r>
              <a:rPr lang="zh-CN" altLang="en-US" sz="2400">
                <a:solidFill>
                  <a:schemeClr val="tx1"/>
                </a:solidFill>
                <a:latin typeface="楷体" panose="02010609060101010101" charset="-122"/>
                <a:ea typeface="楷体" panose="02010609060101010101" charset="-122"/>
                <a:cs typeface="楷体" panose="02010609060101010101" charset="-122"/>
                <a:sym typeface="+mn-ea"/>
              </a:rPr>
              <a:t>与</a:t>
            </a:r>
            <a:r>
              <a:rPr lang="zh-CN" altLang="en-US" sz="2400">
                <a:latin typeface="Times New Roman" panose="02020603050405020304" charset="0"/>
                <a:ea typeface="楷体" panose="02010609060101010101" charset="-122"/>
                <a:cs typeface="Times New Roman" panose="02020603050405020304" charset="0"/>
                <a:sym typeface="+mn-ea"/>
              </a:rPr>
              <a:t>class</a:t>
            </a:r>
            <a:r>
              <a:rPr lang="zh-CN" altLang="en-US" sz="2400">
                <a:latin typeface="楷体" panose="02010609060101010101" charset="-122"/>
                <a:ea typeface="楷体" panose="02010609060101010101" charset="-122"/>
                <a:cs typeface="楷体" panose="02010609060101010101" charset="-122"/>
                <a:sym typeface="+mn-ea"/>
              </a:rPr>
              <a:t>高度相关（即</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最大互相关性</a:t>
            </a:r>
            <a:r>
              <a:rPr lang="zh-CN" altLang="en-US" sz="2400">
                <a:latin typeface="楷体" panose="02010609060101010101" charset="-122"/>
                <a:ea typeface="楷体" panose="02010609060101010101" charset="-122"/>
                <a:cs typeface="楷体" panose="02010609060101010101" charset="-122"/>
                <a:sym typeface="+mn-ea"/>
              </a:rPr>
              <a:t>）；</a:t>
            </a:r>
          </a:p>
          <a:p>
            <a:pPr marL="800100" lvl="1" indent="-342900">
              <a:lnSpc>
                <a:spcPct val="150000"/>
              </a:lnSpc>
              <a:spcBef>
                <a:spcPts val="0"/>
              </a:spcBef>
              <a:spcAft>
                <a:spcPts val="0"/>
              </a:spcAft>
              <a:buFont typeface="Arial" panose="020B0604020202020204" pitchFamily="34" charset="0"/>
              <a:buChar char="•"/>
            </a:pPr>
            <a:r>
              <a:rPr lang="zh-CN" altLang="en-US" sz="2400">
                <a:latin typeface="楷体" panose="02010609060101010101" charset="-122"/>
                <a:ea typeface="楷体" panose="02010609060101010101" charset="-122"/>
                <a:cs typeface="楷体" panose="02010609060101010101" charset="-122"/>
                <a:sym typeface="+mn-ea"/>
              </a:rPr>
              <a:t>与其他特征不相关或低相关（即</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最小互冗余性</a:t>
            </a:r>
            <a:r>
              <a:rPr lang="zh-CN" altLang="en-US" sz="2400">
                <a:latin typeface="楷体" panose="02010609060101010101" charset="-122"/>
                <a:ea typeface="楷体" panose="02010609060101010101" charset="-122"/>
                <a:cs typeface="楷体" panose="02010609060101010101" charset="-122"/>
                <a:sym typeface="+mn-ea"/>
              </a:rPr>
              <a:t>），这是为了减少特征之间的依赖关系。</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36295" y="0"/>
            <a:ext cx="11355705" cy="820420"/>
          </a:xfrm>
          <a:prstGeom prst="rect">
            <a:avLst/>
          </a:prstGeom>
          <a:solidFill>
            <a:srgbClr val="9F1C2C"/>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HK" altLang="en-US" sz="1400"/>
          </a:p>
        </p:txBody>
      </p:sp>
      <p:sp>
        <p:nvSpPr>
          <p:cNvPr id="47" name="文本框 18"/>
          <p:cNvSpPr txBox="1"/>
          <p:nvPr/>
        </p:nvSpPr>
        <p:spPr>
          <a:xfrm>
            <a:off x="1147445" y="165735"/>
            <a:ext cx="3534410" cy="460375"/>
          </a:xfrm>
          <a:prstGeom prst="rect">
            <a:avLst/>
          </a:prstGeom>
          <a:noFill/>
        </p:spPr>
        <p:txBody>
          <a:bodyPr wrap="square" rtlCol="0">
            <a:spAutoFit/>
          </a:bodyPr>
          <a:lstStyle/>
          <a:p>
            <a:r>
              <a:rPr lang="en-US" altLang="zh-CN" sz="2400" b="1" spc="300" dirty="0">
                <a:solidFill>
                  <a:schemeClr val="bg1"/>
                </a:solidFill>
                <a:latin typeface="微软雅黑" panose="020B0503020204020204" pitchFamily="34" charset="-122"/>
                <a:ea typeface="微软雅黑" panose="020B0503020204020204" pitchFamily="34" charset="-122"/>
              </a:rPr>
              <a:t>CFW</a:t>
            </a:r>
            <a:r>
              <a:rPr lang="zh-CN" altLang="en-US" sz="2400" b="1" spc="300" dirty="0">
                <a:solidFill>
                  <a:schemeClr val="bg1"/>
                </a:solidFill>
                <a:latin typeface="微软雅黑" panose="020B0503020204020204" pitchFamily="34" charset="-122"/>
                <a:ea typeface="微软雅黑" panose="020B0503020204020204" pitchFamily="34" charset="-122"/>
              </a:rPr>
              <a:t>中权重设置</a:t>
            </a:r>
          </a:p>
        </p:txBody>
      </p:sp>
      <p:sp>
        <p:nvSpPr>
          <p:cNvPr id="4" name="Rectangle 9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dirty="0">
              <a:ea typeface="思源宋体 CN Medium" panose="02020500000000000000" pitchFamily="18" charset="-122"/>
            </a:endParaRPr>
          </a:p>
        </p:txBody>
      </p:sp>
      <p:pic>
        <p:nvPicPr>
          <p:cNvPr id="3" name="图片 2" descr="OIP-C"/>
          <p:cNvPicPr>
            <a:picLocks noChangeAspect="1"/>
          </p:cNvPicPr>
          <p:nvPr/>
        </p:nvPicPr>
        <p:blipFill>
          <a:blip r:embed="rId4"/>
          <a:stretch>
            <a:fillRect/>
          </a:stretch>
        </p:blipFill>
        <p:spPr>
          <a:xfrm>
            <a:off x="0" y="0"/>
            <a:ext cx="836930" cy="836930"/>
          </a:xfrm>
          <a:prstGeom prst="rect">
            <a:avLst/>
          </a:prstGeom>
        </p:spPr>
      </p:pic>
      <p:sp>
        <p:nvSpPr>
          <p:cNvPr id="2" name="文本框 1"/>
          <p:cNvSpPr txBox="1"/>
          <p:nvPr/>
        </p:nvSpPr>
        <p:spPr>
          <a:xfrm>
            <a:off x="779145" y="1005205"/>
            <a:ext cx="10795000" cy="1198880"/>
          </a:xfrm>
          <a:prstGeom prst="rect">
            <a:avLst/>
          </a:prstGeom>
          <a:noFill/>
        </p:spPr>
        <p:txBody>
          <a:bodyPr wrap="square" rtlCol="0">
            <a:spAutoFit/>
          </a:bodyPr>
          <a:lstStyle/>
          <a:p>
            <a:pPr indent="457200">
              <a:lnSpc>
                <a:spcPct val="150000"/>
              </a:lnSpc>
              <a:spcBef>
                <a:spcPts val="0"/>
              </a:spcBef>
              <a:spcAft>
                <a:spcPts val="0"/>
              </a:spcAft>
            </a:pPr>
            <a:r>
              <a:rPr lang="zh-CN" altLang="en-US" sz="2400">
                <a:latin typeface="楷体" panose="02010609060101010101" charset="-122"/>
                <a:ea typeface="楷体" panose="02010609060101010101" charset="-122"/>
                <a:cs typeface="楷体" panose="02010609060101010101" charset="-122"/>
                <a:sym typeface="+mn-ea"/>
              </a:rPr>
              <a:t>高度预测的特征应该</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与类高度相关</a:t>
            </a:r>
            <a:r>
              <a:rPr lang="zh-CN" altLang="en-US" sz="2400">
                <a:latin typeface="楷体" panose="02010609060101010101" charset="-122"/>
                <a:ea typeface="楷体" panose="02010609060101010101" charset="-122"/>
                <a:cs typeface="楷体" panose="02010609060101010101" charset="-122"/>
                <a:sym typeface="+mn-ea"/>
              </a:rPr>
              <a:t>，但</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与其他特征不相关</a:t>
            </a:r>
            <a:r>
              <a:rPr lang="zh-CN" altLang="en-US" sz="2400">
                <a:latin typeface="楷体" panose="02010609060101010101" charset="-122"/>
                <a:ea typeface="楷体" panose="02010609060101010101" charset="-122"/>
                <a:cs typeface="楷体" panose="02010609060101010101" charset="-122"/>
                <a:sym typeface="+mn-ea"/>
              </a:rPr>
              <a:t>，因此其权重应该与</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特征-类相关性</a:t>
            </a:r>
            <a:r>
              <a:rPr lang="zh-CN" altLang="en-US" sz="2400">
                <a:latin typeface="楷体" panose="02010609060101010101" charset="-122"/>
                <a:ea typeface="楷体" panose="02010609060101010101" charset="-122"/>
                <a:cs typeface="楷体" panose="02010609060101010101" charset="-122"/>
                <a:sym typeface="+mn-ea"/>
              </a:rPr>
              <a:t>和</a:t>
            </a:r>
            <a:r>
              <a:rPr lang="zh-CN" altLang="en-US" sz="2400">
                <a:solidFill>
                  <a:srgbClr val="FF0000"/>
                </a:solidFill>
                <a:latin typeface="楷体" panose="02010609060101010101" charset="-122"/>
                <a:ea typeface="楷体" panose="02010609060101010101" charset="-122"/>
                <a:cs typeface="楷体" panose="02010609060101010101" charset="-122"/>
                <a:sym typeface="+mn-ea"/>
              </a:rPr>
              <a:t>平均特征-特征相关性</a:t>
            </a:r>
            <a:r>
              <a:rPr lang="zh-CN" altLang="en-US" sz="2400">
                <a:latin typeface="楷体" panose="02010609060101010101" charset="-122"/>
                <a:ea typeface="楷体" panose="02010609060101010101" charset="-122"/>
                <a:cs typeface="楷体" panose="02010609060101010101" charset="-122"/>
                <a:sym typeface="+mn-ea"/>
              </a:rPr>
              <a:t>之间的差值成比例</a:t>
            </a:r>
          </a:p>
        </p:txBody>
      </p:sp>
      <p:pic>
        <p:nvPicPr>
          <p:cNvPr id="6" name="图片 5"/>
          <p:cNvPicPr>
            <a:picLocks noChangeAspect="1"/>
          </p:cNvPicPr>
          <p:nvPr/>
        </p:nvPicPr>
        <p:blipFill>
          <a:blip r:embed="rId5"/>
          <a:stretch>
            <a:fillRect/>
          </a:stretch>
        </p:blipFill>
        <p:spPr>
          <a:xfrm>
            <a:off x="3665855" y="2383790"/>
            <a:ext cx="5021580" cy="1090930"/>
          </a:xfrm>
          <a:prstGeom prst="rect">
            <a:avLst/>
          </a:prstGeom>
        </p:spPr>
      </p:pic>
      <p:pic>
        <p:nvPicPr>
          <p:cNvPr id="9" name="图片 8"/>
          <p:cNvPicPr>
            <a:picLocks noChangeAspect="1"/>
          </p:cNvPicPr>
          <p:nvPr/>
        </p:nvPicPr>
        <p:blipFill>
          <a:blip r:embed="rId6"/>
          <a:stretch>
            <a:fillRect/>
          </a:stretch>
        </p:blipFill>
        <p:spPr>
          <a:xfrm>
            <a:off x="3491230" y="3654425"/>
            <a:ext cx="5370830" cy="147574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Y0OGEyMGNjMTJkOWEyYTdmYzZlMjdlZGE3Y2FhY2EifQ=="/>
</p:tagLst>
</file>

<file path=ppt/tags/tag10.xml><?xml version="1.0" encoding="utf-8"?>
<p:tagLst xmlns:a="http://schemas.openxmlformats.org/drawingml/2006/main" xmlns:r="http://schemas.openxmlformats.org/officeDocument/2006/relationships" xmlns:p="http://schemas.openxmlformats.org/presentationml/2006/main">
  <p:tag name="TIMING" val="|0.8"/>
</p:tagLst>
</file>

<file path=ppt/tags/tag11.xml><?xml version="1.0" encoding="utf-8"?>
<p:tagLst xmlns:a="http://schemas.openxmlformats.org/drawingml/2006/main" xmlns:r="http://schemas.openxmlformats.org/officeDocument/2006/relationships" xmlns:p="http://schemas.openxmlformats.org/presentationml/2006/main">
  <p:tag name="TIMING" val="|0.8"/>
</p:tagLst>
</file>

<file path=ppt/tags/tag12.xml><?xml version="1.0" encoding="utf-8"?>
<p:tagLst xmlns:a="http://schemas.openxmlformats.org/drawingml/2006/main" xmlns:r="http://schemas.openxmlformats.org/officeDocument/2006/relationships" xmlns:p="http://schemas.openxmlformats.org/presentationml/2006/main">
  <p:tag name="TIMING" val="|0.8"/>
</p:tagLst>
</file>

<file path=ppt/tags/tag13.xml><?xml version="1.0" encoding="utf-8"?>
<p:tagLst xmlns:a="http://schemas.openxmlformats.org/drawingml/2006/main" xmlns:r="http://schemas.openxmlformats.org/officeDocument/2006/relationships" xmlns:p="http://schemas.openxmlformats.org/presentationml/2006/main">
  <p:tag name="TIMING" val="|0.8"/>
</p:tagLst>
</file>

<file path=ppt/tags/tag14.xml><?xml version="1.0" encoding="utf-8"?>
<p:tagLst xmlns:a="http://schemas.openxmlformats.org/drawingml/2006/main" xmlns:r="http://schemas.openxmlformats.org/officeDocument/2006/relationships" xmlns:p="http://schemas.openxmlformats.org/presentationml/2006/main">
  <p:tag name="TIMING" val="|0.8"/>
</p:tagLst>
</file>

<file path=ppt/tags/tag15.xml><?xml version="1.0" encoding="utf-8"?>
<p:tagLst xmlns:a="http://schemas.openxmlformats.org/drawingml/2006/main" xmlns:r="http://schemas.openxmlformats.org/officeDocument/2006/relationships" xmlns:p="http://schemas.openxmlformats.org/presentationml/2006/main">
  <p:tag name="TIMING" val="|0.8"/>
</p:tagLst>
</file>

<file path=ppt/tags/tag16.xml><?xml version="1.0" encoding="utf-8"?>
<p:tagLst xmlns:a="http://schemas.openxmlformats.org/drawingml/2006/main" xmlns:r="http://schemas.openxmlformats.org/officeDocument/2006/relationships" xmlns:p="http://schemas.openxmlformats.org/presentationml/2006/main">
  <p:tag name="TIMING" val="|0.8"/>
</p:tagLst>
</file>

<file path=ppt/tags/tag17.xml><?xml version="1.0" encoding="utf-8"?>
<p:tagLst xmlns:a="http://schemas.openxmlformats.org/drawingml/2006/main" xmlns:r="http://schemas.openxmlformats.org/officeDocument/2006/relationships" xmlns:p="http://schemas.openxmlformats.org/presentationml/2006/main">
  <p:tag name="TIMING" val="|0.8"/>
</p:tagLst>
</file>

<file path=ppt/tags/tag18.xml><?xml version="1.0" encoding="utf-8"?>
<p:tagLst xmlns:a="http://schemas.openxmlformats.org/drawingml/2006/main" xmlns:r="http://schemas.openxmlformats.org/officeDocument/2006/relationships" xmlns:p="http://schemas.openxmlformats.org/presentationml/2006/main">
  <p:tag name="TIMING" val="|0.8"/>
</p:tagLst>
</file>

<file path=ppt/tags/tag19.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20.xml><?xml version="1.0" encoding="utf-8"?>
<p:tagLst xmlns:a="http://schemas.openxmlformats.org/drawingml/2006/main" xmlns:r="http://schemas.openxmlformats.org/officeDocument/2006/relationships" xmlns:p="http://schemas.openxmlformats.org/presentationml/2006/main">
  <p:tag name="TIMING" val="|0.8"/>
</p:tagLst>
</file>

<file path=ppt/tags/tag21.xml><?xml version="1.0" encoding="utf-8"?>
<p:tagLst xmlns:a="http://schemas.openxmlformats.org/drawingml/2006/main" xmlns:r="http://schemas.openxmlformats.org/officeDocument/2006/relationships" xmlns:p="http://schemas.openxmlformats.org/presentationml/2006/main">
  <p:tag name="TIMING" val="|0.8"/>
</p:tagLst>
</file>

<file path=ppt/tags/tag2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6"/>
</p:tagLst>
</file>

<file path=ppt/tags/tag6.xml><?xml version="1.0" encoding="utf-8"?>
<p:tagLst xmlns:a="http://schemas.openxmlformats.org/drawingml/2006/main" xmlns:r="http://schemas.openxmlformats.org/officeDocument/2006/relationships" xmlns:p="http://schemas.openxmlformats.org/presentationml/2006/main">
  <p:tag name="TIMING" val="|0.8"/>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ags/tag8.xml><?xml version="1.0" encoding="utf-8"?>
<p:tagLst xmlns:a="http://schemas.openxmlformats.org/drawingml/2006/main" xmlns:r="http://schemas.openxmlformats.org/officeDocument/2006/relationships" xmlns:p="http://schemas.openxmlformats.org/presentationml/2006/main">
  <p:tag name="TIMING" val="|0.8"/>
</p:tagLst>
</file>

<file path=ppt/tags/tag9.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noAutofit/>
      </a:bodyPr>
      <a:lstStyle>
        <a:defPPr algn="l">
          <a:lnSpc>
            <a:spcPct val="150000"/>
          </a:lnSpc>
          <a:defRPr sz="2400" b="1" dirty="0" smtClean="0">
            <a:uFillTx/>
            <a:latin typeface="思源宋体 CN Medium" panose="02020500000000000000" pitchFamily="18" charset="-122"/>
            <a:ea typeface="思源宋体 CN Medium" panose="02020500000000000000" pitchFamily="18" charset="-122"/>
            <a:cs typeface="楷体" panose="02010609060101010101"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1302</Words>
  <Application>Microsoft Office PowerPoint</Application>
  <PresentationFormat>Widescreen</PresentationFormat>
  <Paragraphs>132</Paragraphs>
  <Slides>27</Slides>
  <Notes>27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9" baseType="lpstr">
      <vt:lpstr>Times New Roman</vt:lpstr>
      <vt:lpstr>微软雅黑</vt:lpstr>
      <vt:lpstr>Wingdings</vt:lpstr>
      <vt:lpstr>思源宋体 CN Medium</vt:lpstr>
      <vt:lpstr>Calibri Light</vt:lpstr>
      <vt:lpstr>Cambria Math</vt:lpstr>
      <vt:lpstr>Arial</vt:lpstr>
      <vt:lpstr>楷体</vt:lpstr>
      <vt:lpstr>Calibri</vt:lpstr>
      <vt:lpstr>Office 主题</vt:lpstr>
      <vt:lpstr>3_Office 主题</vt:lpstr>
      <vt:lpstr>Equation.AxMath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Zhihong Xie</cp:lastModifiedBy>
  <cp:revision>1321</cp:revision>
  <dcterms:created xsi:type="dcterms:W3CDTF">2015-02-19T23:46:00Z</dcterms:created>
  <dcterms:modified xsi:type="dcterms:W3CDTF">2024-10-13T08:51:54Z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59A4AA3EA3CB432C80A1F88CE38A150B_13</vt:lpwstr>
  </property>
</Properties>
</file>